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1" r:id="rId2"/>
    <p:sldId id="409" r:id="rId3"/>
    <p:sldId id="400" r:id="rId4"/>
    <p:sldId id="475" r:id="rId5"/>
    <p:sldId id="476" r:id="rId6"/>
    <p:sldId id="479" r:id="rId7"/>
    <p:sldId id="480" r:id="rId8"/>
    <p:sldId id="478" r:id="rId9"/>
    <p:sldId id="481" r:id="rId10"/>
    <p:sldId id="482" r:id="rId11"/>
    <p:sldId id="483" r:id="rId12"/>
    <p:sldId id="484" r:id="rId13"/>
    <p:sldId id="485" r:id="rId14"/>
    <p:sldId id="486" r:id="rId15"/>
    <p:sldId id="488" r:id="rId16"/>
    <p:sldId id="487" r:id="rId17"/>
    <p:sldId id="430" r:id="rId18"/>
    <p:sldId id="408" r:id="rId19"/>
    <p:sldId id="406" r:id="rId20"/>
    <p:sldId id="431" r:id="rId21"/>
  </p:sldIdLst>
  <p:sldSz cx="9144000" cy="6858000" type="screen4x3"/>
  <p:notesSz cx="6797675" cy="9926638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erpińska Agata" initials="SA" lastIdx="0" clrIdx="0">
    <p:extLst>
      <p:ext uri="{19B8F6BF-5375-455C-9EA6-DF929625EA0E}">
        <p15:presenceInfo xmlns:p15="http://schemas.microsoft.com/office/powerpoint/2012/main" userId="S-1-5-21-352459600-126056257-345019615-48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800000"/>
    <a:srgbClr val="000099"/>
    <a:srgbClr val="003399"/>
    <a:srgbClr val="FF0000"/>
    <a:srgbClr val="006600"/>
    <a:srgbClr val="33CC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78" autoAdjust="0"/>
    <p:restoredTop sz="98168" autoAdjust="0"/>
  </p:normalViewPr>
  <p:slideViewPr>
    <p:cSldViewPr>
      <p:cViewPr varScale="1">
        <p:scale>
          <a:sx n="111" d="100"/>
          <a:sy n="111" d="100"/>
        </p:scale>
        <p:origin x="208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1099" y="0"/>
            <a:ext cx="294495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33190-7849-4CFD-8EDD-79D8A52140A2}" type="datetimeFigureOut">
              <a:rPr lang="pl-PL" smtClean="0"/>
              <a:pPr/>
              <a:t>23.05.2016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495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1099" y="9428165"/>
            <a:ext cx="294495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53E87-8CFE-41A4-82EB-7DA6A77A1FF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6940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95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0"/>
            <a:ext cx="2944957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877"/>
            <a:ext cx="5438464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5"/>
            <a:ext cx="294495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428165"/>
            <a:ext cx="2944957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7F3F16C-C56F-4631-A8B5-6731301A015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654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161073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17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90372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7F3F16C-C56F-4631-A8B5-6731301A015A}" type="slidenum">
              <a:rPr lang="pl-PL" altLang="pl-PL" smtClean="0"/>
              <a:pPr>
                <a:defRPr/>
              </a:pPr>
              <a:t>20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988429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632C2-6371-4C5E-98F4-6E643656C0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197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B01B0-CC05-4F9D-8AC4-C7146925568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739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19D30-08FD-4139-82A6-51CD8238EE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9132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ytuł i diagram lub schemat organizacyj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F1861-2D38-49CF-A96E-4152268B865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36075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ytuł, tekst i klip multimedial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obiektu multimediów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94BA4-49FC-4C16-8FFD-8B7EA2CD17F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13856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87415-57E6-43A7-A0D2-8B7DAF8444C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4657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88613-7990-436A-9679-3AB84D662C9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682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7F22-4254-462D-B62F-85BF0961A83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57283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C3DFD-EA56-406C-B9EA-589B968C16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968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7F1EF-B192-4D58-956B-F02DE1C20BE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76084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A0CF4-BEBD-43EC-98EC-7492878D206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546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62E37-1724-49FD-8DC6-9095286FE2A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1388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95869-E3E3-4173-B82A-309AC28639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1402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ED7375E-280A-4CC7-9D24-FD119A84CF9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title"/>
          </p:nvPr>
        </p:nvSpPr>
        <p:spPr>
          <a:xfrm>
            <a:off x="373063" y="2060848"/>
            <a:ext cx="8231385" cy="2088231"/>
          </a:xfrm>
        </p:spPr>
        <p:txBody>
          <a:bodyPr/>
          <a:lstStyle/>
          <a:p>
            <a: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  <a:t>SPECYFIKA I CEL PODDZIAŁANIA 6.2.2. </a:t>
            </a:r>
            <a:b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l-PL" altLang="pl-PL" sz="4000" b="1" dirty="0" smtClean="0">
                <a:solidFill>
                  <a:schemeClr val="bg1"/>
                </a:solidFill>
                <a:latin typeface="Calibri" pitchFamily="34" charset="0"/>
              </a:rPr>
              <a:t>RPO WP 2014-2020</a:t>
            </a:r>
            <a:endParaRPr lang="pl-PL" altLang="pl-PL" sz="4000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052" name="Picture 7" descr="D:\POMORSKIE W UNII_SIW_NSS_ZNAKI_UNIJNE\NSS-NOWY-2014-2020\FE-2014-2020-PREZENTACJA PP\listownik-monoKONTRA-PASEK-Pomorskie-FE-UMWP-UE-EFSI-201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260350"/>
            <a:ext cx="8337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421691" y="5301208"/>
            <a:ext cx="22402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pl-PL" altLang="pl-PL" b="1" dirty="0" smtClean="0">
                <a:solidFill>
                  <a:prstClr val="white"/>
                </a:solidFill>
                <a:latin typeface="Calibri" pitchFamily="34" charset="0"/>
              </a:rPr>
              <a:t>Gdańsk, 23.05.2016 r.</a:t>
            </a:r>
          </a:p>
        </p:txBody>
      </p:sp>
      <p:sp>
        <p:nvSpPr>
          <p:cNvPr id="2051" name="Text Box 10"/>
          <p:cNvSpPr txBox="1">
            <a:spLocks noChangeArrowheads="1"/>
          </p:cNvSpPr>
          <p:nvPr/>
        </p:nvSpPr>
        <p:spPr bwMode="auto">
          <a:xfrm>
            <a:off x="1151514" y="5895975"/>
            <a:ext cx="684097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600" b="1" dirty="0">
                <a:solidFill>
                  <a:schemeClr val="bg1"/>
                </a:solidFill>
                <a:latin typeface="Calibri" pitchFamily="34" charset="0"/>
              </a:rPr>
              <a:t>Regionalny Program Operacyjny Województwa Pomorskiego na lata 2014-2020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2060848"/>
            <a:ext cx="8865492" cy="316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>
                <a:latin typeface="Calibri" panose="020F0502020204030204" pitchFamily="34" charset="0"/>
              </a:rPr>
              <a:t>c) edukacyjnym, których celem jest wzrost poziomu wykształcenia lub jego dostosowanie do potrzeb rynku pracy, wyłącznie w powiązaniu z usługami o charakterze zawodowym wskazanych w pkt b), obejmujących m.in</a:t>
            </a:r>
            <a:r>
              <a:rPr lang="pl-PL" sz="1800" dirty="0" smtClean="0">
                <a:latin typeface="Calibri" panose="020F0502020204030204" pitchFamily="34" charset="0"/>
              </a:rPr>
              <a:t>.: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 - skierowanie </a:t>
            </a:r>
            <a:r>
              <a:rPr lang="pl-PL" sz="1800" dirty="0">
                <a:latin typeface="Calibri" panose="020F0502020204030204" pitchFamily="34" charset="0"/>
              </a:rPr>
              <a:t>i sfinansowanie zajęć szkolnych, związanych z uzupełnieniem wykształcenia na poziomie podstawowym, gimnazjalnym, ponadgimnazjalnym lub policealnym oraz kosztów z nimi związanych,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zajęcia </a:t>
            </a:r>
            <a:r>
              <a:rPr lang="pl-PL" sz="1800" dirty="0">
                <a:latin typeface="Calibri" panose="020F0502020204030204" pitchFamily="34" charset="0"/>
              </a:rPr>
              <a:t>o charakterze dydaktyczno-terapeutycznym ukierunkowane na rozwój zainteresowań i aspiracji edukacyjnych,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usługi </a:t>
            </a:r>
            <a:r>
              <a:rPr lang="pl-PL" sz="1800" dirty="0">
                <a:latin typeface="Calibri" panose="020F0502020204030204" pitchFamily="34" charset="0"/>
              </a:rPr>
              <a:t>wspierające aktywizację edukacyjną (np. poprzez brokera edukacyjnego).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98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Grupa docelowa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0214" y="1124744"/>
            <a:ext cx="8865492" cy="393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endParaRPr lang="pl-PL" sz="1800" b="1" dirty="0" smtClean="0"/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b="1" dirty="0" smtClean="0">
                <a:latin typeface="Calibri" panose="020F0502020204030204" pitchFamily="34" charset="0"/>
              </a:rPr>
              <a:t>Ostatecznymi </a:t>
            </a:r>
            <a:r>
              <a:rPr lang="pl-PL" sz="1800" b="1" dirty="0">
                <a:latin typeface="Calibri" panose="020F0502020204030204" pitchFamily="34" charset="0"/>
              </a:rPr>
              <a:t>odbiorcami wsparcia </a:t>
            </a:r>
            <a:r>
              <a:rPr lang="pl-PL" sz="1800" dirty="0">
                <a:latin typeface="Calibri" panose="020F0502020204030204" pitchFamily="34" charset="0"/>
              </a:rPr>
              <a:t>są osoby zagrożone ubóstwem lub wykluczeniem społecznym oraz ich rodziny, w tym przede wszystkim: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− </a:t>
            </a:r>
            <a:r>
              <a:rPr lang="pl-PL" sz="1800" dirty="0">
                <a:latin typeface="Calibri" panose="020F0502020204030204" pitchFamily="34" charset="0"/>
              </a:rPr>
              <a:t>seniorzy,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− </a:t>
            </a:r>
            <a:r>
              <a:rPr lang="pl-PL" sz="1800" dirty="0">
                <a:latin typeface="Calibri" panose="020F0502020204030204" pitchFamily="34" charset="0"/>
              </a:rPr>
              <a:t>osoby z niepełnosprawnościami i chorobami przewlekłymi</a:t>
            </a:r>
            <a:r>
              <a:rPr lang="pl-PL" sz="1800" dirty="0" smtClean="0">
                <a:latin typeface="Calibri" panose="020F0502020204030204" pitchFamily="34" charset="0"/>
              </a:rPr>
              <a:t>,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</a:rPr>
              <a:t>− dzieci i młodzież,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− </a:t>
            </a:r>
            <a:r>
              <a:rPr lang="pl-PL" sz="1800" dirty="0">
                <a:latin typeface="Calibri" panose="020F0502020204030204" pitchFamily="34" charset="0"/>
              </a:rPr>
              <a:t>opiekunowie osób zależnych,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− </a:t>
            </a:r>
            <a:r>
              <a:rPr lang="pl-PL" sz="1800" dirty="0">
                <a:latin typeface="Calibri" panose="020F0502020204030204" pitchFamily="34" charset="0"/>
              </a:rPr>
              <a:t>kandydaci oraz osoby sprawujące rodzinną pieczę zastępczą,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− </a:t>
            </a:r>
            <a:r>
              <a:rPr lang="pl-PL" sz="1800" dirty="0">
                <a:latin typeface="Calibri" panose="020F0502020204030204" pitchFamily="34" charset="0"/>
              </a:rPr>
              <a:t>usamodzielniani wychowankowie pieczy zastępczej.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0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0214" y="1124744"/>
            <a:ext cx="886549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altLang="pl-PL" sz="1700" b="1" u="sng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pl-PL" altLang="pl-PL" sz="1600" b="1" u="sng" dirty="0" smtClean="0">
                <a:solidFill>
                  <a:srgbClr val="C00000"/>
                </a:solidFill>
                <a:latin typeface="Calibri" pitchFamily="34" charset="0"/>
              </a:rPr>
              <a:t>Efektywność społeczno-zatrudnieniowa: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b="1" dirty="0" smtClean="0">
                <a:latin typeface="Calibri" panose="020F0502020204030204" pitchFamily="34" charset="0"/>
              </a:rPr>
              <a:t>Projekty Konkursowe</a:t>
            </a:r>
            <a:r>
              <a:rPr lang="pl-PL" sz="1600" dirty="0" smtClean="0">
                <a:latin typeface="Calibri" panose="020F0502020204030204" pitchFamily="34" charset="0"/>
              </a:rPr>
              <a:t>: Weryfikacji </a:t>
            </a:r>
            <a:r>
              <a:rPr lang="pl-PL" sz="1600" dirty="0">
                <a:latin typeface="Calibri" panose="020F0502020204030204" pitchFamily="34" charset="0"/>
              </a:rPr>
              <a:t>podlega wskaźnik efektywności społeczno- zatrudnieniowej dla grupy docelowej projektu mierzony na zakończenie realizacji projektu, określony na poziomie: </a:t>
            </a:r>
            <a:endParaRPr lang="pl-PL" sz="16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600" dirty="0" smtClean="0">
                <a:latin typeface="Calibri" panose="020F0502020204030204" pitchFamily="34" charset="0"/>
              </a:rPr>
              <a:t>co </a:t>
            </a:r>
            <a:r>
              <a:rPr lang="pl-PL" sz="1600" dirty="0">
                <a:latin typeface="Calibri" panose="020F0502020204030204" pitchFamily="34" charset="0"/>
              </a:rPr>
              <a:t>najmniej 56% - w odniesieniu do osób zagrożonych ubóstwem lub wykluczeniem społecznym objętych wsparciem w projekcie,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600" dirty="0" smtClean="0">
                <a:latin typeface="Calibri" panose="020F0502020204030204" pitchFamily="34" charset="0"/>
              </a:rPr>
              <a:t>co </a:t>
            </a:r>
            <a:r>
              <a:rPr lang="pl-PL" sz="1600" dirty="0">
                <a:latin typeface="Calibri" panose="020F0502020204030204" pitchFamily="34" charset="0"/>
              </a:rPr>
              <a:t>najmniej 46% - w odniesieniu do osób o znacznym stopniu niepełnosprawności, osób z niepełnosprawnością intelektualną, osób z niepełnosprawnościami sprzężonymi objętych wsparciem w </a:t>
            </a:r>
            <a:r>
              <a:rPr lang="pl-PL" sz="1600" dirty="0" smtClean="0">
                <a:latin typeface="Calibri" panose="020F0502020204030204" pitchFamily="34" charset="0"/>
              </a:rPr>
              <a:t>projekcie.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b="1" dirty="0" smtClean="0">
                <a:latin typeface="Calibri" panose="020F0502020204030204" pitchFamily="34" charset="0"/>
              </a:rPr>
              <a:t>Projekty w ramach ZIT</a:t>
            </a:r>
            <a:r>
              <a:rPr lang="pl-PL" sz="1600" dirty="0" smtClean="0">
                <a:latin typeface="Calibri" panose="020F0502020204030204" pitchFamily="34" charset="0"/>
              </a:rPr>
              <a:t>: Weryfikacji </a:t>
            </a:r>
            <a:r>
              <a:rPr lang="pl-PL" sz="1600" dirty="0">
                <a:latin typeface="Calibri" panose="020F0502020204030204" pitchFamily="34" charset="0"/>
              </a:rPr>
              <a:t>podlega wskaźnik efektywności społeczno-zatrudnieniowej dla grupy docelowej projektu mierzony na zakończenie realizacji projektu, określony na poziomie co najmniej 80% (pomiar dotyczy wyłącznie osób zagrożonych ubóstwem lub wykluczeniem społecznym).</a:t>
            </a:r>
            <a:endParaRPr lang="pl-PL" sz="16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Koszt </a:t>
            </a:r>
            <a:r>
              <a:rPr lang="pl-PL" sz="1600" b="1" u="sng" dirty="0">
                <a:solidFill>
                  <a:srgbClr val="FF0000"/>
                </a:solidFill>
                <a:latin typeface="Calibri" panose="020F0502020204030204" pitchFamily="34" charset="0"/>
              </a:rPr>
              <a:t>przypadający na uczestnika </a:t>
            </a:r>
            <a:r>
              <a:rPr lang="pl-PL" sz="16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projektu: 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>
                <a:latin typeface="Calibri" panose="020F0502020204030204" pitchFamily="34" charset="0"/>
              </a:rPr>
              <a:t>Weryfikacji </a:t>
            </a:r>
            <a:r>
              <a:rPr lang="pl-PL" sz="1600" dirty="0">
                <a:latin typeface="Calibri" panose="020F0502020204030204" pitchFamily="34" charset="0"/>
              </a:rPr>
              <a:t>podlega średni koszt przypadający na uczestnika projektu, określony na maksymalnym poziomie </a:t>
            </a:r>
            <a:r>
              <a:rPr lang="pl-PL" sz="1600" b="1" dirty="0">
                <a:latin typeface="Calibri" panose="020F0502020204030204" pitchFamily="34" charset="0"/>
              </a:rPr>
              <a:t>20 000 zł</a:t>
            </a:r>
            <a:r>
              <a:rPr lang="pl-PL" sz="1600" dirty="0">
                <a:latin typeface="Calibri" panose="020F0502020204030204" pitchFamily="34" charset="0"/>
              </a:rPr>
              <a:t>. </a:t>
            </a:r>
            <a:endParaRPr lang="pl-PL" altLang="pl-PL" sz="16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6.2.2.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42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13</a:t>
            </a:fld>
            <a:endParaRPr lang="pl-PL" altLang="pl-PL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6.2.2.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431540" y="1481843"/>
            <a:ext cx="8280920" cy="417931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Deinstytucjonalizacja usług 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to proces </a:t>
            </a:r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przejścia od opieki instytucjonalnej do usług świadczonych w lokalnej społeczności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, realizowany zgodnie z „Ogólnoeuropejskimi wytycznymi dotyczącymi przejścia od opieki instytucjonalnej do opieki świadczonej na poziomie lokalnych społeczności” </a:t>
            </a:r>
            <a:b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i wymagający z jednej strony rozwoju usług świadczonych w lokalnej społeczności, z drugiej – stopniowego ograniczenia usług w ramach opieki instytucjonalnej. Integralnym elementem deinstytucjonalizacji usług jest prewencja, mająca zapobiegać umieszczaniu osób w opiece instytucjonalnej, a w przypadku dzieci - rozdzieleniu dziecka z rodziną i umieszczeniu w pieczy zastępczej</a:t>
            </a:r>
          </a:p>
        </p:txBody>
      </p:sp>
    </p:spTree>
    <p:extLst>
      <p:ext uri="{BB962C8B-B14F-4D97-AF65-F5344CB8AC3E}">
        <p14:creationId xmlns:p14="http://schemas.microsoft.com/office/powerpoint/2010/main" val="56330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14</a:t>
            </a:fld>
            <a:endParaRPr lang="pl-PL" altLang="pl-PL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6.2.2.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431540" y="1481842"/>
            <a:ext cx="8280920" cy="49714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b="1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Usługi świadczone w lokalnej społeczności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to usługi umożliwiające osobom niezależne życie </a:t>
            </a: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w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środowisku lokalnym. Usługi te zapobiegają </a:t>
            </a:r>
            <a:r>
              <a:rPr lang="pl-PL" b="1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odizolowaniu osób od rodziny i środowiska lokalnego, a gdy to nie jest możliwe, gwarantują tym osobom warunki życia jak najbardziej zbliżone do warunków domowych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i rodzinnych oraz umożliwiają podtrzymywanie więzi rodzinnych i sąsiedzkich. </a:t>
            </a:r>
            <a:endParaRPr lang="pl-PL" kern="0" dirty="0" smtClean="0">
              <a:solidFill>
                <a:srgbClr val="323232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algn="just"/>
            <a:r>
              <a:rPr lang="pl-PL" b="1" u="sng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Są </a:t>
            </a:r>
            <a:r>
              <a:rPr lang="pl-PL" b="1" u="sng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to usługi świadczone w sposób</a:t>
            </a:r>
            <a:r>
              <a:rPr lang="pl-PL" b="1" u="sng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:</a:t>
            </a:r>
          </a:p>
          <a:p>
            <a:r>
              <a:rPr lang="pl-PL" b="1" u="sng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a)zindywidualizowany</a:t>
            </a: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(dostosowany do potrzeb i możliwości danej osoby) </a:t>
            </a:r>
            <a:b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oraz jak najbardziej zbliżony do warunków odpowiadających życiu w środowisku domowym i</a:t>
            </a: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 rodzinnym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,</a:t>
            </a:r>
            <a:b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b)umożliwiający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odbiorcom tych usług </a:t>
            </a:r>
            <a:r>
              <a:rPr lang="pl-PL" b="1" u="sng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kontrolę nad swoim życiem i nad decyzjami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, </a:t>
            </a: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które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ich dotyczą,</a:t>
            </a:r>
            <a:b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c)zapewniający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, że odbiorcy usług </a:t>
            </a:r>
            <a:r>
              <a:rPr lang="pl-PL" b="1" u="sng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nie są odizolowani od ogółu społeczności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lub nie są zmuszeni do mieszkania razem,</a:t>
            </a:r>
            <a:b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</a:br>
            <a:r>
              <a:rPr lang="pl-PL" kern="0" dirty="0" smtClean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d)gwarantujący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, że </a:t>
            </a:r>
            <a:r>
              <a:rPr lang="pl-PL" b="1" u="sng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wymagania organizacyjne nie mają pierwszeństwa </a:t>
            </a:r>
            <a:r>
              <a:rPr lang="pl-PL" kern="0" dirty="0">
                <a:solidFill>
                  <a:srgbClr val="323232"/>
                </a:solidFill>
                <a:latin typeface="Calibri" panose="020F0502020204030204" pitchFamily="34" charset="0"/>
                <a:ea typeface="+mj-ea"/>
                <a:cs typeface="+mj-cs"/>
              </a:rPr>
              <a:t>przed indywidualnymi potrzebami mieszkańców.</a:t>
            </a:r>
            <a:endParaRPr lang="pl-PL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78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15</a:t>
            </a:fld>
            <a:endParaRPr lang="pl-PL" altLang="pl-PL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6.2.2.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431540" y="1481842"/>
            <a:ext cx="8280920" cy="49714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W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ramach projektów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nie mogą być tworzone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nowe miejsca świadczenia usług opiekuńczych w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ramach opieki instytucjonalnej, ani nie mogą być utrzymywane dotychczas istniejące miejsca świadczenia usług w ramach opieki </a:t>
            </a:r>
            <a:r>
              <a:rPr lang="pl-PL" b="1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instytucjonalnej</a:t>
            </a:r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. </a:t>
            </a: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Przy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czym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opieka instytucjonalna oznacza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usługi świadczone w placówce opiekuńczo-pobytowej, czyli placówce wieloosobowego całodobowego pobytu i opieki, w której liczba mieszkańców jest większa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niż 30 osób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oraz w której</a:t>
            </a:r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a)usługi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nie są świadczone w sposób zindywidualizowany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(dostosowany do potrzeb i możliwości danej osoby),</a:t>
            </a: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b)wymagania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organizacyjne mają pierwszeństwo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przed indywidualnymi potrzebami mieszkańców,</a:t>
            </a: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c)mieszkańcy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nie mają wystarczającej kontroli nad swoim życiem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i nad decyzjami, </a:t>
            </a:r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które </a:t>
            </a:r>
            <a:r>
              <a:rPr lang="pl-PL" i="1" dirty="0">
                <a:solidFill>
                  <a:schemeClr val="tx1"/>
                </a:solidFill>
                <a:latin typeface="Calibri" panose="020F0502020204030204" pitchFamily="34" charset="0"/>
              </a:rPr>
              <a:t>ich dotyczą w zakresie funkcjonowania w ramach placówki,</a:t>
            </a:r>
          </a:p>
          <a:p>
            <a:pPr algn="just"/>
            <a:r>
              <a:rPr lang="pl-PL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d)mieszkańcy </a:t>
            </a:r>
            <a:r>
              <a:rPr lang="pl-PL" b="1" i="1" dirty="0">
                <a:solidFill>
                  <a:schemeClr val="tx1"/>
                </a:solidFill>
                <a:latin typeface="Calibri" panose="020F0502020204030204" pitchFamily="34" charset="0"/>
              </a:rPr>
              <a:t>są odizolowani od ogółu społeczności lub zmuszeni do mieszkania razem.</a:t>
            </a:r>
            <a:endParaRPr lang="pl-PL" b="1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39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16</a:t>
            </a:fld>
            <a:endParaRPr lang="pl-PL" altLang="pl-PL" dirty="0"/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314423" y="116632"/>
            <a:ext cx="67121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OGÓLNE WARUNKI REALIZACJI WSPARCIA </a:t>
            </a:r>
            <a:b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</a:br>
            <a:r>
              <a:rPr lang="pl-PL" altLang="pl-PL" sz="1800" b="1" dirty="0" smtClean="0">
                <a:solidFill>
                  <a:prstClr val="white"/>
                </a:solidFill>
                <a:latin typeface="Arial Black" pitchFamily="34" charset="0"/>
              </a:rPr>
              <a:t>W RAMACH PODDZIAŁANIA 6.2.2.</a:t>
            </a:r>
            <a:endParaRPr lang="pl-PL" altLang="pl-PL" sz="1800" b="1" dirty="0">
              <a:solidFill>
                <a:prstClr val="white"/>
              </a:solidFill>
              <a:latin typeface="Arial Black" pitchFamily="34" charset="0"/>
            </a:endParaRPr>
          </a:p>
        </p:txBody>
      </p:sp>
      <p:sp>
        <p:nvSpPr>
          <p:cNvPr id="7" name="Prostokąt zaokrąglony 6"/>
          <p:cNvSpPr/>
          <p:nvPr/>
        </p:nvSpPr>
        <p:spPr>
          <a:xfrm>
            <a:off x="431540" y="1481842"/>
            <a:ext cx="8280920" cy="497149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Beneficjent w umowie o dofinansowanie projektu jest zobowiązany do </a:t>
            </a:r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zachowania trwałości 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miejsc świadczenia usług asystenckich i opiekuńczych utworzonych w ramach projektu po zakończeniu jego realizacji </a:t>
            </a:r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co najmniej przez okres odpowiadający okresowi realizacji projektu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, z zastrzeżeniem, </a:t>
            </a:r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że okres ten nie może być krótszy niż dwa lata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. Trwałość jest rozumiana jako instytucjonalna gotowość podmiotów do świadczenia usług. IZ RPO WP weryfikuje spełnienie powyższego warunku po upływie okresu wskazanego w umowie o dofinansowanie projektu.</a:t>
            </a:r>
          </a:p>
        </p:txBody>
      </p:sp>
    </p:spTree>
    <p:extLst>
      <p:ext uri="{BB962C8B-B14F-4D97-AF65-F5344CB8AC3E}">
        <p14:creationId xmlns:p14="http://schemas.microsoft.com/office/powerpoint/2010/main" val="171444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2051720" y="260648"/>
            <a:ext cx="7000156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endParaRPr lang="pl-PL" altLang="pl-PL" sz="21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17</a:t>
            </a:fld>
            <a:endParaRPr lang="pl-PL" altLang="pl-PL" dirty="0"/>
          </a:p>
        </p:txBody>
      </p:sp>
      <p:sp>
        <p:nvSpPr>
          <p:cNvPr id="7" name="Tytuł 1"/>
          <p:cNvSpPr>
            <a:spLocks noGrp="1"/>
          </p:cNvSpPr>
          <p:nvPr>
            <p:ph type="title"/>
          </p:nvPr>
        </p:nvSpPr>
        <p:spPr>
          <a:xfrm>
            <a:off x="0" y="1844824"/>
            <a:ext cx="9144000" cy="1728192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r>
              <a:rPr lang="pl-PL" altLang="pl-PL" sz="3600" b="1" dirty="0" smtClean="0">
                <a:solidFill>
                  <a:schemeClr val="bg1"/>
                </a:solidFill>
                <a:latin typeface="Calibri" pitchFamily="34" charset="0"/>
              </a:rPr>
              <a:t>WSKAŹNIKI</a:t>
            </a:r>
            <a:endParaRPr lang="pl-PL" altLang="pl-PL" sz="36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275856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WSKAŹNIKI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928992" cy="14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 marL="342900" lvl="0" indent="-342900">
              <a:buNone/>
            </a:pPr>
            <a:endParaRPr lang="pl-PL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endParaRPr lang="pl-PL" altLang="pl-PL" sz="16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600" b="1" dirty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18</a:t>
            </a:fld>
            <a:endParaRPr lang="pl-PL" alt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555844"/>
              </p:ext>
            </p:extLst>
          </p:nvPr>
        </p:nvGraphicFramePr>
        <p:xfrm>
          <a:off x="251520" y="1340768"/>
          <a:ext cx="8676964" cy="439248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098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7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92488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endParaRPr lang="pl-PL" dirty="0" smtClean="0"/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 typeface="+mj-lt"/>
                        <a:buNone/>
                        <a:tabLst>
                          <a:tab pos="245110" algn="l"/>
                        </a:tabLst>
                        <a:defRPr/>
                      </a:pPr>
                      <a:endParaRPr lang="pl-PL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89535" marR="8953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Prostokąt 6"/>
          <p:cNvSpPr/>
          <p:nvPr/>
        </p:nvSpPr>
        <p:spPr>
          <a:xfrm>
            <a:off x="395536" y="2348880"/>
            <a:ext cx="220369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b="1" dirty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WSKAŹNIKI</a:t>
            </a:r>
          </a:p>
          <a:p>
            <a:pPr algn="ctr"/>
            <a:r>
              <a:rPr lang="pl-PL" sz="2000" b="1" dirty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PRODUKTU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2915816" y="1340768"/>
            <a:ext cx="5760640" cy="345638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1. Liczba osób zagrożonych ubóstwem lub wykluczeniem społecznym </a:t>
            </a:r>
            <a:r>
              <a:rPr lang="pl-PL" sz="2000" b="1" i="1" dirty="0">
                <a:solidFill>
                  <a:schemeClr val="tx1"/>
                </a:solidFill>
                <a:latin typeface="Calibri" panose="020F0502020204030204" pitchFamily="34" charset="0"/>
              </a:rPr>
              <a:t>objętych usługami </a:t>
            </a:r>
            <a:r>
              <a:rPr lang="pl-PL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społecznymi świadczonymi w interesie ogólnym w Programie.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WSKAŹNIKI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07504" y="1124744"/>
            <a:ext cx="8928992" cy="14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>
              <a:buNone/>
            </a:pPr>
            <a:endParaRPr lang="pl-PL" sz="1600" dirty="0" smtClean="0">
              <a:latin typeface="Calibri" pitchFamily="34" charset="0"/>
            </a:endParaRPr>
          </a:p>
          <a:p>
            <a:pPr marL="342900" lvl="0" indent="-342900">
              <a:buNone/>
            </a:pPr>
            <a:endParaRPr lang="pl-PL" sz="1600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300"/>
              </a:spcAft>
              <a:buFontTx/>
              <a:buNone/>
            </a:pPr>
            <a:endParaRPr lang="pl-PL" altLang="pl-PL" sz="1600" b="1" dirty="0" smtClean="0">
              <a:latin typeface="Calibri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600" b="1" dirty="0">
              <a:latin typeface="Calibri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876256" y="6381750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19</a:t>
            </a:fld>
            <a:endParaRPr lang="pl-PL" altLang="pl-PL" dirty="0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387320"/>
              </p:ext>
            </p:extLst>
          </p:nvPr>
        </p:nvGraphicFramePr>
        <p:xfrm>
          <a:off x="179512" y="1196753"/>
          <a:ext cx="8748972" cy="4896544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530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6544">
                <a:tc>
                  <a:txBody>
                    <a:bodyPr/>
                    <a:lstStyle/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  <a:p>
                      <a:pPr algn="ctr"/>
                      <a:endParaRPr lang="pl-PL" sz="2000" dirty="0" smtClean="0">
                        <a:latin typeface="Calibri" pitchFamily="34" charset="0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endParaRPr lang="pl-PL" sz="800" u="none" dirty="0" smtClean="0">
                        <a:latin typeface="Calibri" pitchFamily="34" charset="0"/>
                        <a:ea typeface="Times New Roman"/>
                        <a:cs typeface="Arial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endParaRPr lang="pl-PL" sz="2000" b="1" u="none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AutoNum type="arabicParenR"/>
                        <a:tabLst>
                          <a:tab pos="245110" algn="l"/>
                        </a:tabLst>
                      </a:pPr>
                      <a:endParaRPr lang="pl-PL" sz="2000" b="1" u="none" kern="1200" dirty="0" smtClean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+mj-lt"/>
                        <a:buNone/>
                        <a:tabLst>
                          <a:tab pos="245110" algn="l"/>
                        </a:tabLst>
                      </a:pPr>
                      <a:r>
                        <a:rPr lang="pl-PL" sz="2000" b="1" u="none" kern="120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89535" marR="89535" marT="0" marB="0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251520" y="2875002"/>
            <a:ext cx="24197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000" b="1" cap="none" spc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WSKAŹNIKI</a:t>
            </a:r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 REZULTATU </a:t>
            </a:r>
          </a:p>
          <a:p>
            <a:pPr algn="ctr"/>
            <a:r>
              <a:rPr lang="pl-PL" sz="2000" b="1" cap="none" spc="0" baseline="0" dirty="0" smtClean="0">
                <a:ln w="12700" cmpd="sng">
                  <a:noFill/>
                  <a:prstDash val="solid"/>
                  <a:miter lim="800000"/>
                </a:ln>
                <a:solidFill>
                  <a:schemeClr val="bg1"/>
                </a:solidFill>
                <a:latin typeface="Calibri" pitchFamily="34" charset="0"/>
              </a:rPr>
              <a:t>BEZPOŚREDNIEGO</a:t>
            </a:r>
            <a:endParaRPr lang="pl-PL" sz="2000" b="1" cap="none" spc="0" dirty="0">
              <a:ln w="12700" cmpd="sng">
                <a:noFill/>
                <a:prstDash val="solid"/>
                <a:miter lim="800000"/>
              </a:ln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2987824" y="1268760"/>
            <a:ext cx="5688632" cy="48245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l-PL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0" indent="-457200" algn="just">
              <a:buAutoNum type="arabicPeriod"/>
            </a:pPr>
            <a:endParaRPr lang="pl-PL" sz="2000" b="1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0" indent="-457200" algn="just">
              <a:buAutoNum type="arabicPeriod"/>
            </a:pPr>
            <a:endParaRPr lang="pl-PL" sz="2000" b="1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0" indent="-457200" algn="just">
              <a:buAutoNum type="arabicPeriod"/>
            </a:pP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Liczba </a:t>
            </a: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wspartych w Programie </a:t>
            </a:r>
            <a:r>
              <a:rPr lang="pl-PL" sz="2000" b="1" dirty="0">
                <a:solidFill>
                  <a:schemeClr val="tx1"/>
                </a:solidFill>
                <a:latin typeface="Calibri" pitchFamily="34" charset="0"/>
              </a:rPr>
              <a:t>miejsc świadczenia usług społecznych</a:t>
            </a: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 istniejących po zakończeniu projektu</a:t>
            </a:r>
            <a:r>
              <a:rPr lang="pl-PL" sz="2000" dirty="0" smtClean="0">
                <a:solidFill>
                  <a:schemeClr val="tx1"/>
                </a:solidFill>
                <a:latin typeface="Calibri" pitchFamily="34" charset="0"/>
              </a:rPr>
              <a:t>;</a:t>
            </a:r>
          </a:p>
          <a:p>
            <a:pPr marL="457200" lvl="0" indent="-457200" algn="just">
              <a:buAutoNum type="arabicPeriod"/>
            </a:pPr>
            <a:endParaRPr lang="pl-PL" sz="2000" dirty="0">
              <a:solidFill>
                <a:schemeClr val="tx1"/>
              </a:solidFill>
              <a:latin typeface="Calibri" pitchFamily="34" charset="0"/>
            </a:endParaRPr>
          </a:p>
          <a:p>
            <a:pPr marL="457200" lvl="0" indent="-457200" algn="just">
              <a:buAutoNum type="arabicPeriod"/>
            </a:pPr>
            <a:endParaRPr lang="pl-PL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lvl="0" indent="-457200" algn="just">
              <a:buAutoNum type="arabicPeriod"/>
            </a:pPr>
            <a:endParaRPr lang="pl-PL" sz="2000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457200" indent="-457200" algn="just">
              <a:buFontTx/>
              <a:buAutoNum type="arabicPeriod"/>
            </a:pPr>
            <a:r>
              <a:rPr lang="pl-PL" sz="2000" dirty="0">
                <a:solidFill>
                  <a:schemeClr val="tx1"/>
                </a:solidFill>
                <a:latin typeface="Calibri" pitchFamily="34" charset="0"/>
              </a:rPr>
              <a:t>Liczba osób zagrożonych ubóstwem lub wykluczeniem społecznym poszukujących pracy, uczestniczących w kształceniu lub szkoleniu, zdobywających kwalifikacje, pracujących (łącznie z prowadzącymi działalność na własny rachunek) po opuszczeniu Programu. </a:t>
            </a:r>
          </a:p>
          <a:p>
            <a:pPr marL="457200" lvl="0" indent="-457200" algn="just">
              <a:buAutoNum type="arabicPeriod"/>
            </a:pPr>
            <a:endParaRPr lang="pl-PL" sz="2000" b="1" dirty="0">
              <a:solidFill>
                <a:schemeClr val="tx1"/>
              </a:solidFill>
              <a:latin typeface="Calibri" pitchFamily="34" charset="0"/>
            </a:endParaRPr>
          </a:p>
          <a:p>
            <a:pPr algn="just"/>
            <a:endParaRPr lang="pl-PL" sz="2000" i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CEL PODDZIAŁANIA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902896" y="6451281"/>
            <a:ext cx="2133600" cy="476250"/>
          </a:xfrm>
        </p:spPr>
        <p:txBody>
          <a:bodyPr/>
          <a:lstStyle/>
          <a:p>
            <a:pPr>
              <a:defRPr/>
            </a:pPr>
            <a:fld id="{16827F22-4254-462D-B62F-85BF0961A83A}" type="slidenum">
              <a:rPr lang="pl-PL" altLang="pl-PL" smtClean="0"/>
              <a:pPr>
                <a:defRPr/>
              </a:pPr>
              <a:t>2</a:t>
            </a:fld>
            <a:endParaRPr lang="pl-PL" altLang="pl-PL" dirty="0"/>
          </a:p>
        </p:txBody>
      </p:sp>
      <p:sp>
        <p:nvSpPr>
          <p:cNvPr id="17" name="Prostokąt zaokrąglony 16"/>
          <p:cNvSpPr/>
          <p:nvPr/>
        </p:nvSpPr>
        <p:spPr>
          <a:xfrm>
            <a:off x="179512" y="2636912"/>
            <a:ext cx="8630908" cy="2016224"/>
          </a:xfrm>
          <a:prstGeom prst="roundRect">
            <a:avLst/>
          </a:prstGeom>
          <a:solidFill>
            <a:srgbClr val="33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</a:rPr>
              <a:t>Celem poddziałania </a:t>
            </a:r>
            <a:r>
              <a:rPr lang="pl-PL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realizacji </a:t>
            </a:r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</a:rPr>
              <a:t>celu szczegółowego Działania 6.1. Aktywna integracja, </a:t>
            </a:r>
            <a:r>
              <a:rPr lang="pl-PL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jakim jest zwiększona liczba trwałych miejsc świadczenia usług społecznych.</a:t>
            </a:r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pl-PL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7" descr="D:\POMORSKIE W UNII_SIW_NSS_ZNAKI_UNIJNE\NSS-NOWY-2014-2020\FE-2014-2020-PREZENTACJA PP\listownik-monoKONTRA-PASEK-Pomorskie-FE-UMWP-UE-EFSI-201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260350"/>
            <a:ext cx="83375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az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463" y="5741988"/>
            <a:ext cx="1873250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7950" y="2492375"/>
            <a:ext cx="8802688" cy="187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chemeClr val="bg1"/>
              </a:solidFill>
              <a:latin typeface="Calibri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400" b="1" dirty="0" smtClean="0">
                <a:solidFill>
                  <a:schemeClr val="bg1"/>
                </a:solidFill>
                <a:latin typeface="Calibri" pitchFamily="34" charset="0"/>
              </a:rPr>
              <a:t>Dziękuję </a:t>
            </a:r>
            <a:r>
              <a:rPr lang="pl-PL" altLang="pl-PL" sz="4400" b="1" dirty="0">
                <a:solidFill>
                  <a:schemeClr val="bg1"/>
                </a:solidFill>
                <a:latin typeface="Calibri" pitchFamily="34" charset="0"/>
              </a:rPr>
              <a:t>za </a:t>
            </a:r>
            <a:r>
              <a:rPr lang="pl-PL" altLang="pl-PL" sz="4400" b="1" dirty="0" smtClean="0">
                <a:solidFill>
                  <a:schemeClr val="bg1"/>
                </a:solidFill>
                <a:latin typeface="Calibri" pitchFamily="34" charset="0"/>
              </a:rPr>
              <a:t>uwagę.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l-PL" altLang="pl-PL" sz="2400" b="1" u="sn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algn="just" eaLnBrk="1" hangingPunct="1">
              <a:spcBef>
                <a:spcPts val="600"/>
              </a:spcBef>
              <a:spcAft>
                <a:spcPts val="900"/>
              </a:spcAft>
              <a:buAutoNum type="arabicParenR"/>
            </a:pPr>
            <a:r>
              <a:rPr lang="pl-PL" sz="1700" b="1" dirty="0" smtClean="0">
                <a:latin typeface="Calibri" panose="020F0502020204030204" pitchFamily="34" charset="0"/>
              </a:rPr>
              <a:t>Projekty </a:t>
            </a:r>
            <a:r>
              <a:rPr lang="pl-PL" sz="1700" b="1" dirty="0">
                <a:latin typeface="Calibri" panose="020F0502020204030204" pitchFamily="34" charset="0"/>
              </a:rPr>
              <a:t>ukierunkowane na zwiększenie dostępu do </a:t>
            </a:r>
            <a:r>
              <a:rPr lang="pl-PL" sz="1700" b="1" dirty="0" err="1">
                <a:latin typeface="Calibri" panose="020F0502020204030204" pitchFamily="34" charset="0"/>
              </a:rPr>
              <a:t>zdeinstytucjonalizowanych</a:t>
            </a:r>
            <a:r>
              <a:rPr lang="pl-PL" sz="1700" b="1" dirty="0">
                <a:latin typeface="Calibri" panose="020F0502020204030204" pitchFamily="34" charset="0"/>
              </a:rPr>
              <a:t>, spersonalizowanych i zintegrowanych usług społecznych, świadczonych w lokalnej społeczności, skierowanych do osób o różnym stopniu niesamodzielności, w szczególności do seniorów, osób z niepełnosprawnościami i z chorobami przewlekłymi oraz ich opiekunów w oparciu o diagnozę sytuacji problemowej, poprzez: </a:t>
            </a:r>
            <a:endParaRPr lang="pl-PL" sz="1700" b="1" dirty="0" smtClean="0">
              <a:latin typeface="Calibri" panose="020F0502020204030204" pitchFamily="34" charset="0"/>
            </a:endParaRPr>
          </a:p>
          <a:p>
            <a:pPr marL="342900" indent="-342900" algn="just" eaLnBrk="1" hangingPunct="1">
              <a:spcBef>
                <a:spcPts val="600"/>
              </a:spcBef>
              <a:spcAft>
                <a:spcPts val="900"/>
              </a:spcAft>
              <a:buAutoNum type="alphaLcParenR"/>
            </a:pPr>
            <a:r>
              <a:rPr lang="pl-PL" sz="1700" u="sng" dirty="0" smtClean="0">
                <a:latin typeface="Calibri" panose="020F0502020204030204" pitchFamily="34" charset="0"/>
              </a:rPr>
              <a:t>rozwój </a:t>
            </a:r>
            <a:r>
              <a:rPr lang="pl-PL" sz="1700" b="1" u="sng" dirty="0">
                <a:latin typeface="Calibri" panose="020F0502020204030204" pitchFamily="34" charset="0"/>
              </a:rPr>
              <a:t>usług opiekuńczych i specjalistycznych usług opiekuńczych oraz usług asystenckich</a:t>
            </a:r>
            <a:r>
              <a:rPr lang="pl-PL" sz="1700" u="sng" dirty="0">
                <a:latin typeface="Calibri" panose="020F0502020204030204" pitchFamily="34" charset="0"/>
              </a:rPr>
              <a:t> dla osób z niepełnosprawnościami, w tym prowadzonych w miejscu zamieszkania, obejmujących m.in.: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700" b="1" dirty="0" smtClean="0">
                <a:latin typeface="Calibri" panose="020F0502020204030204" pitchFamily="34" charset="0"/>
              </a:rPr>
              <a:t>tworzenie </a:t>
            </a:r>
            <a:r>
              <a:rPr lang="pl-PL" sz="1700" b="1" dirty="0">
                <a:latin typeface="Calibri" panose="020F0502020204030204" pitchFamily="34" charset="0"/>
              </a:rPr>
              <a:t>miejsc opieki w istniejących </a:t>
            </a:r>
            <a:r>
              <a:rPr lang="pl-PL" sz="1700" dirty="0">
                <a:latin typeface="Calibri" panose="020F0502020204030204" pitchFamily="34" charset="0"/>
              </a:rPr>
              <a:t>lub nowotworzonych ośrodkach zapewniających </a:t>
            </a:r>
            <a:r>
              <a:rPr lang="pl-PL" sz="1700" b="1" dirty="0">
                <a:latin typeface="Calibri" panose="020F0502020204030204" pitchFamily="34" charset="0"/>
              </a:rPr>
              <a:t>opiekę dzienną lub całodobową</a:t>
            </a:r>
            <a:r>
              <a:rPr lang="pl-PL" sz="1700" dirty="0">
                <a:latin typeface="Calibri" panose="020F0502020204030204" pitchFamily="34" charset="0"/>
              </a:rPr>
              <a:t>, w tym miejsc opieki krótkoterminowej </a:t>
            </a:r>
            <a:r>
              <a:rPr lang="pl-PL" sz="1700" b="1" dirty="0">
                <a:latin typeface="Calibri" panose="020F0502020204030204" pitchFamily="34" charset="0"/>
              </a:rPr>
              <a:t>w zastępstwie osób na co dzień opiekujących się osobami niesamodzielnymi</a:t>
            </a:r>
            <a:r>
              <a:rPr lang="pl-PL" sz="1700" dirty="0">
                <a:latin typeface="Calibri" panose="020F0502020204030204" pitchFamily="34" charset="0"/>
              </a:rPr>
              <a:t>, </a:t>
            </a:r>
            <a:endParaRPr lang="pl-PL" sz="17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700" dirty="0" smtClean="0">
                <a:latin typeface="Calibri" panose="020F0502020204030204" pitchFamily="34" charset="0"/>
              </a:rPr>
              <a:t>usługi </a:t>
            </a:r>
            <a:r>
              <a:rPr lang="pl-PL" sz="1700" b="1" dirty="0">
                <a:latin typeface="Calibri" panose="020F0502020204030204" pitchFamily="34" charset="0"/>
              </a:rPr>
              <a:t>dziennych opiekunów, asystentów </a:t>
            </a:r>
            <a:r>
              <a:rPr lang="pl-PL" sz="1700" dirty="0">
                <a:latin typeface="Calibri" panose="020F0502020204030204" pitchFamily="34" charset="0"/>
              </a:rPr>
              <a:t>osób z niepełnosprawnościami, </a:t>
            </a:r>
            <a:r>
              <a:rPr lang="pl-PL" sz="1700" b="1" dirty="0">
                <a:latin typeface="Calibri" panose="020F0502020204030204" pitchFamily="34" charset="0"/>
              </a:rPr>
              <a:t>wolontariat opiekuńczy, pomoc sąsiedzka i inne formy samopomocowe</a:t>
            </a:r>
            <a:r>
              <a:rPr lang="pl-PL" sz="1700" dirty="0">
                <a:latin typeface="Calibri" panose="020F0502020204030204" pitchFamily="34" charset="0"/>
              </a:rPr>
              <a:t>, </a:t>
            </a:r>
            <a:endParaRPr lang="pl-PL" sz="17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700" dirty="0" smtClean="0">
                <a:latin typeface="Calibri" panose="020F0502020204030204" pitchFamily="34" charset="0"/>
              </a:rPr>
              <a:t>rozwój </a:t>
            </a:r>
            <a:r>
              <a:rPr lang="pl-PL" sz="1700" b="1" dirty="0">
                <a:latin typeface="Calibri" panose="020F0502020204030204" pitchFamily="34" charset="0"/>
              </a:rPr>
              <a:t>usług opiekuńczych w oparciu o nowoczesne technologie</a:t>
            </a:r>
            <a:r>
              <a:rPr lang="pl-PL" sz="1700" dirty="0">
                <a:latin typeface="Calibri" panose="020F0502020204030204" pitchFamily="34" charset="0"/>
              </a:rPr>
              <a:t>, np. </a:t>
            </a:r>
            <a:r>
              <a:rPr lang="pl-PL" sz="1700" dirty="0" err="1">
                <a:latin typeface="Calibri" panose="020F0502020204030204" pitchFamily="34" charset="0"/>
              </a:rPr>
              <a:t>teleopieka</a:t>
            </a:r>
            <a:r>
              <a:rPr lang="pl-PL" sz="1700" dirty="0">
                <a:latin typeface="Calibri" panose="020F0502020204030204" pitchFamily="34" charset="0"/>
              </a:rPr>
              <a:t>, aktywizacja środowisk lokalnych w celu tworzenia społecznych (sąsiedzkich) form samopomocy przy wykorzystaniu nowych technologii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endParaRPr lang="pl-PL" sz="1800" dirty="0" smtClean="0"/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u="sng" dirty="0" smtClean="0"/>
              <a:t>b</a:t>
            </a:r>
            <a:r>
              <a:rPr lang="pl-PL" sz="1800" u="sng" dirty="0"/>
              <a:t>) </a:t>
            </a:r>
            <a:r>
              <a:rPr lang="pl-PL" sz="1800" u="sng" dirty="0">
                <a:latin typeface="Calibri" panose="020F0502020204030204" pitchFamily="34" charset="0"/>
              </a:rPr>
              <a:t>rozwój usług w </a:t>
            </a:r>
            <a:r>
              <a:rPr lang="pl-PL" sz="1800" b="1" u="sng" dirty="0">
                <a:latin typeface="Calibri" panose="020F0502020204030204" pitchFamily="34" charset="0"/>
              </a:rPr>
              <a:t>zakresie wsparcia i aktywizacji społecznej osób niesamodzielnych</a:t>
            </a:r>
            <a:r>
              <a:rPr lang="pl-PL" sz="1800" u="sng" dirty="0">
                <a:latin typeface="Calibri" panose="020F0502020204030204" pitchFamily="34" charset="0"/>
              </a:rPr>
              <a:t>, </a:t>
            </a:r>
            <a:r>
              <a:rPr lang="pl-PL" sz="1800" b="1" u="sng" dirty="0">
                <a:latin typeface="Calibri" panose="020F0502020204030204" pitchFamily="34" charset="0"/>
              </a:rPr>
              <a:t>wyłącznie</a:t>
            </a:r>
            <a:r>
              <a:rPr lang="pl-PL" sz="1800" u="sng" dirty="0">
                <a:latin typeface="Calibri" panose="020F0502020204030204" pitchFamily="34" charset="0"/>
              </a:rPr>
              <a:t> jako element kompleksowych projektów dotyczących usług asystenckich lub opiekuńczych obejmujący m.in.: </a:t>
            </a:r>
            <a:endParaRPr lang="pl-PL" sz="1800" u="sng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- </a:t>
            </a:r>
            <a:r>
              <a:rPr lang="pl-PL" sz="1800" dirty="0" smtClean="0">
                <a:latin typeface="Calibri" panose="020F0502020204030204" pitchFamily="34" charset="0"/>
              </a:rPr>
              <a:t> tworzenie </a:t>
            </a:r>
            <a:r>
              <a:rPr lang="pl-PL" sz="1800" dirty="0">
                <a:latin typeface="Calibri" panose="020F0502020204030204" pitchFamily="34" charset="0"/>
              </a:rPr>
              <a:t>międzysektorowych zespołów opieki nad osobami z chorobami przewlekłymi,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kształcenie </a:t>
            </a:r>
            <a:r>
              <a:rPr lang="pl-PL" sz="1800" dirty="0">
                <a:latin typeface="Calibri" panose="020F0502020204030204" pitchFamily="34" charset="0"/>
              </a:rPr>
              <a:t>kadr opieki nad osobami niesamodzielnymi,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usługi </a:t>
            </a:r>
            <a:r>
              <a:rPr lang="pl-PL" sz="1800" dirty="0">
                <a:latin typeface="Calibri" panose="020F0502020204030204" pitchFamily="34" charset="0"/>
              </a:rPr>
              <a:t>zwiększające mobilność, autonomię i bezpieczeństwo osób niesamodzielnych (np</a:t>
            </a:r>
            <a:r>
              <a:rPr lang="pl-PL" sz="1800" dirty="0" smtClean="0">
                <a:latin typeface="Calibri" panose="020F0502020204030204" pitchFamily="34" charset="0"/>
              </a:rPr>
              <a:t>.: likwidowanie </a:t>
            </a:r>
            <a:r>
              <a:rPr lang="pl-PL" sz="1800" dirty="0">
                <a:latin typeface="Calibri" panose="020F0502020204030204" pitchFamily="34" charset="0"/>
              </a:rPr>
              <a:t>barier architektonicznych w miejscu zamieszkania, sfinansowanie wypożyczenia sprzętu niezbędnego do opieki nad osobami niesamodzielnymi lub zwiększającego ich samodzielność, dowożenie posiłków, przewóz do miejsca pracy lub ośrodka wsparcia).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82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5209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u="sng" dirty="0">
                <a:latin typeface="Calibri" panose="020F0502020204030204" pitchFamily="34" charset="0"/>
              </a:rPr>
              <a:t>c) działania </a:t>
            </a:r>
            <a:r>
              <a:rPr lang="pl-PL" sz="1800" b="1" u="sng" dirty="0">
                <a:latin typeface="Calibri" panose="020F0502020204030204" pitchFamily="34" charset="0"/>
              </a:rPr>
              <a:t>wspierające opiekunów faktycznych w opiece nad osobami niesamodzielnymi </a:t>
            </a:r>
            <a:r>
              <a:rPr lang="pl-PL" sz="1800" u="sng" dirty="0">
                <a:latin typeface="Calibri" panose="020F0502020204030204" pitchFamily="34" charset="0"/>
              </a:rPr>
              <a:t>obejmujące m.in.: </a:t>
            </a:r>
            <a:endParaRPr lang="pl-PL" sz="1800" u="sng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 smtClean="0">
                <a:latin typeface="Calibri" panose="020F0502020204030204" pitchFamily="34" charset="0"/>
              </a:rPr>
              <a:t>- kształcenie</a:t>
            </a:r>
            <a:r>
              <a:rPr lang="pl-PL" sz="1800" dirty="0">
                <a:latin typeface="Calibri" panose="020F0502020204030204" pitchFamily="34" charset="0"/>
              </a:rPr>
              <a:t>, w tym </a:t>
            </a:r>
            <a:r>
              <a:rPr lang="pl-PL" sz="1800" b="1" dirty="0">
                <a:latin typeface="Calibri" panose="020F0502020204030204" pitchFamily="34" charset="0"/>
              </a:rPr>
              <a:t>szkolenie i zajęcia praktyczne </a:t>
            </a:r>
            <a:r>
              <a:rPr lang="pl-PL" sz="1800" dirty="0">
                <a:latin typeface="Calibri" panose="020F0502020204030204" pitchFamily="34" charset="0"/>
              </a:rPr>
              <a:t>oraz wymianę doświadczeń </a:t>
            </a:r>
            <a:r>
              <a:rPr lang="pl-PL" sz="1800" b="1" dirty="0">
                <a:latin typeface="Calibri" panose="020F0502020204030204" pitchFamily="34" charset="0"/>
              </a:rPr>
              <a:t>dla opiekunów faktycznych</a:t>
            </a:r>
            <a:r>
              <a:rPr lang="pl-PL" sz="1800" dirty="0">
                <a:latin typeface="Calibri" panose="020F0502020204030204" pitchFamily="34" charset="0"/>
              </a:rPr>
              <a:t>, zwiększających ich umiejętności w zakresie opieki nad osobami niesamodzielnymi,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b="1" dirty="0" smtClean="0">
                <a:latin typeface="Calibri" panose="020F0502020204030204" pitchFamily="34" charset="0"/>
              </a:rPr>
              <a:t>- poradnictwo</a:t>
            </a:r>
            <a:r>
              <a:rPr lang="pl-PL" sz="1800" dirty="0">
                <a:latin typeface="Calibri" panose="020F0502020204030204" pitchFamily="34" charset="0"/>
              </a:rPr>
              <a:t>, w tym psychologiczne oraz </a:t>
            </a:r>
            <a:r>
              <a:rPr lang="pl-PL" sz="1800" b="1" dirty="0">
                <a:latin typeface="Calibri" panose="020F0502020204030204" pitchFamily="34" charset="0"/>
              </a:rPr>
              <a:t>pomoc w uzyskaniu informacji </a:t>
            </a:r>
            <a:r>
              <a:rPr lang="pl-PL" sz="1800" dirty="0">
                <a:latin typeface="Calibri" panose="020F0502020204030204" pitchFamily="34" charset="0"/>
              </a:rPr>
              <a:t>umożliwiających poruszanie się po rożnych systemach wsparcia, z których korzystanie jest niezbędne dla sprawowania wysokiej jakości opieki i odciążenia opiekunów faktycznych,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b="1" dirty="0" smtClean="0">
                <a:latin typeface="Calibri" panose="020F0502020204030204" pitchFamily="34" charset="0"/>
              </a:rPr>
              <a:t>tworzenie </a:t>
            </a:r>
            <a:r>
              <a:rPr lang="pl-PL" sz="1800" b="1" dirty="0">
                <a:latin typeface="Calibri" panose="020F0502020204030204" pitchFamily="34" charset="0"/>
              </a:rPr>
              <a:t>miejsc krótkookresowego pobytu w zastępstwie za opiekunów faktycznych </a:t>
            </a:r>
            <a:r>
              <a:rPr lang="pl-PL" sz="1800" dirty="0">
                <a:latin typeface="Calibri" panose="020F0502020204030204" pitchFamily="34" charset="0"/>
              </a:rPr>
              <a:t>w formie pobytu całodobowego lub dziennego, </a:t>
            </a:r>
            <a:endParaRPr lang="pl-PL" sz="1800" dirty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</a:rPr>
              <a:t>sfinansowanie </a:t>
            </a:r>
            <a:r>
              <a:rPr lang="pl-PL" sz="1800" b="1" dirty="0">
                <a:latin typeface="Calibri" panose="020F0502020204030204" pitchFamily="34" charset="0"/>
              </a:rPr>
              <a:t>usługi asystenckiej lub usługi opiekuńczej </a:t>
            </a:r>
            <a:r>
              <a:rPr lang="pl-PL" sz="1800" dirty="0">
                <a:latin typeface="Calibri" panose="020F0502020204030204" pitchFamily="34" charset="0"/>
              </a:rPr>
              <a:t>w celu umożliwienia opiekunom faktycznym funkcjonowania społecznego, zawodowego lub </a:t>
            </a:r>
            <a:r>
              <a:rPr lang="pl-PL" sz="1800" dirty="0" smtClean="0">
                <a:latin typeface="Calibri" panose="020F0502020204030204" pitchFamily="34" charset="0"/>
              </a:rPr>
              <a:t>edukacyjnego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>
                <a:latin typeface="Calibri" panose="020F0502020204030204" pitchFamily="34" charset="0"/>
              </a:rPr>
              <a:t>d) </a:t>
            </a:r>
            <a:r>
              <a:rPr lang="pl-PL" sz="1800" u="sng" dirty="0">
                <a:latin typeface="Calibri" panose="020F0502020204030204" pitchFamily="34" charset="0"/>
              </a:rPr>
              <a:t>działania na rzecz aktywizacji społeczno-zawodowej opiekunów osób niesamodzielnych </a:t>
            </a:r>
            <a:r>
              <a:rPr lang="pl-PL" sz="1800" b="1" u="sng" dirty="0">
                <a:latin typeface="Calibri" panose="020F0502020204030204" pitchFamily="34" charset="0"/>
              </a:rPr>
              <a:t>jako wsparcie towarzyszące </a:t>
            </a:r>
            <a:r>
              <a:rPr lang="pl-PL" sz="1800" u="sng" dirty="0">
                <a:latin typeface="Calibri" panose="020F0502020204030204" pitchFamily="34" charset="0"/>
              </a:rPr>
              <a:t>w kompleksowych projektach dotyczących usług asystenckich lub opiekuńczych</a:t>
            </a:r>
            <a:r>
              <a:rPr lang="pl-PL" sz="1800" dirty="0">
                <a:latin typeface="Calibri" panose="020F0502020204030204" pitchFamily="34" charset="0"/>
              </a:rPr>
              <a:t>.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78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4839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2</a:t>
            </a:r>
            <a:r>
              <a:rPr lang="pl-PL" sz="1700" dirty="0">
                <a:latin typeface="Calibri" panose="020F0502020204030204" pitchFamily="34" charset="0"/>
              </a:rPr>
              <a:t>) </a:t>
            </a:r>
            <a:r>
              <a:rPr lang="pl-PL" sz="1700" b="1" dirty="0">
                <a:latin typeface="Calibri" panose="020F0502020204030204" pitchFamily="34" charset="0"/>
              </a:rPr>
              <a:t>Projekty ukierunkowane na zwiększenie dostępu do </a:t>
            </a:r>
            <a:r>
              <a:rPr lang="pl-PL" sz="1700" b="1" dirty="0" err="1">
                <a:latin typeface="Calibri" panose="020F0502020204030204" pitchFamily="34" charset="0"/>
              </a:rPr>
              <a:t>zdeinstytucjonalizowanych</a:t>
            </a:r>
            <a:r>
              <a:rPr lang="pl-PL" sz="1700" b="1" dirty="0">
                <a:latin typeface="Calibri" panose="020F0502020204030204" pitchFamily="34" charset="0"/>
              </a:rPr>
              <a:t> i zintegrowanych usług społecznych w zakresie wsparcia rodziny (w tym rodziny wielodzietnej) i pieczy zastępczej, w szczególności świadczonych w lokalnej społeczności, w oparciu o diagnozę sytuacji problemowej, zasobów, potencjału, potrzeb36 , poprzez</a:t>
            </a:r>
            <a:r>
              <a:rPr lang="pl-PL" sz="1700" b="1" dirty="0" smtClean="0">
                <a:latin typeface="Calibri" panose="020F0502020204030204" pitchFamily="34" charset="0"/>
              </a:rPr>
              <a:t>: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</a:t>
            </a:r>
            <a:r>
              <a:rPr lang="pl-PL" sz="1700" u="sng" dirty="0">
                <a:latin typeface="Calibri" panose="020F0502020204030204" pitchFamily="34" charset="0"/>
              </a:rPr>
              <a:t>a) rozwój </a:t>
            </a:r>
            <a:r>
              <a:rPr lang="pl-PL" sz="1700" b="1" u="sng" dirty="0">
                <a:latin typeface="Calibri" panose="020F0502020204030204" pitchFamily="34" charset="0"/>
              </a:rPr>
              <a:t>usług wspierających rodzinę w prawidłowym pełnieniu jej funkcji</a:t>
            </a:r>
            <a:r>
              <a:rPr lang="pl-PL" sz="1700" u="sng" dirty="0">
                <a:latin typeface="Calibri" panose="020F0502020204030204" pitchFamily="34" charset="0"/>
              </a:rPr>
              <a:t>, w tym działań profilaktycznych mających ograniczyć umieszczanie dzieci w pieczy zastępczej, obejmujące m.in: </a:t>
            </a:r>
            <a:endParaRPr lang="pl-PL" sz="1700" u="sng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konsultacje </a:t>
            </a:r>
            <a:r>
              <a:rPr lang="pl-PL" sz="1700" dirty="0">
                <a:latin typeface="Calibri" panose="020F0502020204030204" pitchFamily="34" charset="0"/>
              </a:rPr>
              <a:t>i poradnictwo specjalistyczne i rodzinne</a:t>
            </a:r>
            <a:r>
              <a:rPr lang="pl-PL" sz="1700" dirty="0" smtClean="0">
                <a:latin typeface="Calibri" panose="020F0502020204030204" pitchFamily="34" charset="0"/>
              </a:rPr>
              <a:t>,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terapię </a:t>
            </a:r>
            <a:r>
              <a:rPr lang="pl-PL" sz="1700" dirty="0">
                <a:latin typeface="Calibri" panose="020F0502020204030204" pitchFamily="34" charset="0"/>
              </a:rPr>
              <a:t>i mediacje, </a:t>
            </a:r>
            <a:endParaRPr lang="pl-PL" sz="17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warsztaty </a:t>
            </a:r>
            <a:r>
              <a:rPr lang="pl-PL" sz="1700" dirty="0">
                <a:latin typeface="Calibri" panose="020F0502020204030204" pitchFamily="34" charset="0"/>
              </a:rPr>
              <a:t>umiejętności rodzicielskich</a:t>
            </a:r>
            <a:r>
              <a:rPr lang="pl-PL" sz="1700" dirty="0" smtClean="0">
                <a:latin typeface="Calibri" panose="020F0502020204030204" pitchFamily="34" charset="0"/>
              </a:rPr>
              <a:t>,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wsparcie </a:t>
            </a:r>
            <a:r>
              <a:rPr lang="pl-PL" sz="1700" dirty="0">
                <a:latin typeface="Calibri" panose="020F0502020204030204" pitchFamily="34" charset="0"/>
              </a:rPr>
              <a:t>opiekuńcze i specjalistyczne, </a:t>
            </a:r>
            <a:endParaRPr lang="pl-PL" sz="17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pomoc </a:t>
            </a:r>
            <a:r>
              <a:rPr lang="pl-PL" sz="1700" dirty="0">
                <a:latin typeface="Calibri" panose="020F0502020204030204" pitchFamily="34" charset="0"/>
              </a:rPr>
              <a:t>prawną, w szczególności w zakresie prawa rodzinnego, </a:t>
            </a:r>
            <a:endParaRPr lang="pl-PL" sz="17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700" dirty="0" smtClean="0">
                <a:latin typeface="Calibri" panose="020F0502020204030204" pitchFamily="34" charset="0"/>
              </a:rPr>
              <a:t> - organizację </a:t>
            </a:r>
            <a:r>
              <a:rPr lang="pl-PL" sz="1700" dirty="0">
                <a:latin typeface="Calibri" panose="020F0502020204030204" pitchFamily="34" charset="0"/>
              </a:rPr>
              <a:t>grup wsparcia i grup samopomocowych mających na celu wymianę doświadczeń oraz zapobieganie izolacji rodzin,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1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114376" y="1095376"/>
            <a:ext cx="8865492" cy="4747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/>
              <a:t>- </a:t>
            </a:r>
            <a:r>
              <a:rPr lang="pl-PL" sz="1600" dirty="0" smtClean="0">
                <a:latin typeface="Calibri" panose="020F0502020204030204" pitchFamily="34" charset="0"/>
              </a:rPr>
              <a:t>działania </a:t>
            </a:r>
            <a:r>
              <a:rPr lang="pl-PL" sz="1600" dirty="0">
                <a:latin typeface="Calibri" panose="020F0502020204030204" pitchFamily="34" charset="0"/>
              </a:rPr>
              <a:t>profilaktyczne w postaci </a:t>
            </a:r>
            <a:r>
              <a:rPr lang="pl-PL" sz="1600" b="1" dirty="0">
                <a:latin typeface="Calibri" panose="020F0502020204030204" pitchFamily="34" charset="0"/>
              </a:rPr>
              <a:t>pomocy w opiece i wychowaniu dzieci </a:t>
            </a:r>
            <a:r>
              <a:rPr lang="pl-PL" sz="1600" dirty="0">
                <a:latin typeface="Calibri" panose="020F0502020204030204" pitchFamily="34" charset="0"/>
              </a:rPr>
              <a:t>w ramach placówek wsparcia dziennego, o których mowa w art. 9 pkt 2 ustawy z dnia 9 czerwca 2011 o wsparciu rodziny i pieczy zastępczej prowadzonych w formach: opiekuńczej, specjalistycznej oraz pracy podwórkowej, w tym zarówno tworzenie nowych 36 Zgodnie z ustawą z dnia 9 marca 2011 r. o wspieraniu rodziny i systemie pieczy zastępczej (Dz.U. 2011 Nr 149 poz. 887). 106 placówek wsparcia dziennego jak również wsparcie istniejących, pod warunkiem zwiększenia liczby uczestników lub rozszerzenia oferty wsparcia, </a:t>
            </a:r>
            <a:endParaRPr lang="pl-PL" sz="16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>
                <a:latin typeface="Calibri" panose="020F0502020204030204" pitchFamily="34" charset="0"/>
              </a:rPr>
              <a:t>- wspieranie </a:t>
            </a:r>
            <a:r>
              <a:rPr lang="pl-PL" sz="1600" dirty="0">
                <a:latin typeface="Calibri" panose="020F0502020204030204" pitchFamily="34" charset="0"/>
              </a:rPr>
              <a:t>rodzin w </a:t>
            </a:r>
            <a:r>
              <a:rPr lang="pl-PL" sz="1600" b="1" dirty="0">
                <a:latin typeface="Calibri" panose="020F0502020204030204" pitchFamily="34" charset="0"/>
              </a:rPr>
              <a:t>organizacji czasu wolnego</a:t>
            </a:r>
            <a:r>
              <a:rPr lang="pl-PL" sz="1600" dirty="0" smtClean="0">
                <a:latin typeface="Calibri" panose="020F0502020204030204" pitchFamily="34" charset="0"/>
              </a:rPr>
              <a:t>,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>
                <a:latin typeface="Calibri" panose="020F0502020204030204" pitchFamily="34" charset="0"/>
              </a:rPr>
              <a:t> - wzmacnianie </a:t>
            </a:r>
            <a:r>
              <a:rPr lang="pl-PL" sz="1600" b="1" dirty="0">
                <a:latin typeface="Calibri" panose="020F0502020204030204" pitchFamily="34" charset="0"/>
              </a:rPr>
              <a:t>środowiskowych form aktywizacji </a:t>
            </a:r>
            <a:r>
              <a:rPr lang="pl-PL" sz="1600" dirty="0">
                <a:latin typeface="Calibri" panose="020F0502020204030204" pitchFamily="34" charset="0"/>
              </a:rPr>
              <a:t>rodziny, w ramach profilaktyki wykluczenia społecznego wśród dzieci i młodzieży (m.in. </a:t>
            </a:r>
            <a:r>
              <a:rPr lang="pl-PL" sz="1600" b="1" dirty="0">
                <a:latin typeface="Calibri" panose="020F0502020204030204" pitchFamily="34" charset="0"/>
              </a:rPr>
              <a:t>asystent rodziny, rodziny wspierające, lokalne grupy wsparcia rodziny</a:t>
            </a:r>
            <a:r>
              <a:rPr lang="pl-PL" sz="1600" dirty="0" smtClean="0">
                <a:latin typeface="Calibri" panose="020F0502020204030204" pitchFamily="34" charset="0"/>
              </a:rPr>
              <a:t>),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u="sng" dirty="0">
                <a:latin typeface="Calibri" panose="020F0502020204030204" pitchFamily="34" charset="0"/>
              </a:rPr>
              <a:t>b) wspieranie </a:t>
            </a:r>
            <a:r>
              <a:rPr lang="pl-PL" sz="1600" b="1" u="sng" dirty="0">
                <a:latin typeface="Calibri" panose="020F0502020204030204" pitchFamily="34" charset="0"/>
              </a:rPr>
              <a:t>procesu deinstytucjonalizacji pieczy zastępczej </a:t>
            </a:r>
            <a:r>
              <a:rPr lang="pl-PL" sz="1600" u="sng" dirty="0">
                <a:latin typeface="Calibri" panose="020F0502020204030204" pitchFamily="34" charset="0"/>
              </a:rPr>
              <a:t>obejmujące działania prowadzące do powstawania rodzinnych form pieczy zastępczej, obejmujące m.in</a:t>
            </a:r>
            <a:r>
              <a:rPr lang="pl-PL" sz="1600" u="sng" dirty="0" smtClean="0">
                <a:latin typeface="Calibri" panose="020F0502020204030204" pitchFamily="34" charset="0"/>
              </a:rPr>
              <a:t>.:</a:t>
            </a: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>
                <a:latin typeface="Calibri" panose="020F0502020204030204" pitchFamily="34" charset="0"/>
              </a:rPr>
              <a:t> - kształcenie </a:t>
            </a:r>
            <a:r>
              <a:rPr lang="pl-PL" sz="1600" b="1" dirty="0">
                <a:latin typeface="Calibri" panose="020F0502020204030204" pitchFamily="34" charset="0"/>
              </a:rPr>
              <a:t>kandydatów na rodziny zastępcze</a:t>
            </a:r>
            <a:r>
              <a:rPr lang="pl-PL" sz="1600" dirty="0">
                <a:latin typeface="Calibri" panose="020F0502020204030204" pitchFamily="34" charset="0"/>
              </a:rPr>
              <a:t>, prowadzących rodzinne domy dziecka i dyrektorów placówek opiekuńczo-wychowawczych typu rodzinnego, </a:t>
            </a:r>
            <a:endParaRPr lang="pl-PL" sz="1600" dirty="0" smtClean="0">
              <a:latin typeface="Calibri" panose="020F0502020204030204" pitchFamily="34" charset="0"/>
            </a:endParaRPr>
          </a:p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600" dirty="0" smtClean="0">
                <a:latin typeface="Calibri" panose="020F0502020204030204" pitchFamily="34" charset="0"/>
              </a:rPr>
              <a:t>- doskonalenie </a:t>
            </a:r>
            <a:r>
              <a:rPr lang="pl-PL" sz="1600" b="1" dirty="0">
                <a:latin typeface="Calibri" panose="020F0502020204030204" pitchFamily="34" charset="0"/>
              </a:rPr>
              <a:t>kompetencji osób sprawujących rodzinną pieczę zastępczą</a:t>
            </a:r>
            <a:r>
              <a:rPr lang="pl-PL" sz="1600" dirty="0">
                <a:latin typeface="Calibri" panose="020F0502020204030204" pitchFamily="34" charset="0"/>
              </a:rPr>
              <a:t>. </a:t>
            </a:r>
            <a:endParaRPr lang="pl-PL" altLang="pl-PL" sz="16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5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0214" y="1124744"/>
            <a:ext cx="8865492" cy="4101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/>
              <a:t>3) </a:t>
            </a:r>
            <a:r>
              <a:rPr lang="pl-PL" sz="1800" dirty="0">
                <a:latin typeface="Calibri" panose="020F0502020204030204" pitchFamily="34" charset="0"/>
              </a:rPr>
              <a:t>Rozwój usług wspierających </a:t>
            </a:r>
            <a:r>
              <a:rPr lang="pl-PL" sz="1800" b="1" dirty="0">
                <a:latin typeface="Calibri" panose="020F0502020204030204" pitchFamily="34" charset="0"/>
              </a:rPr>
              <a:t>osoby objęte pieczą zastępczą</a:t>
            </a:r>
            <a:r>
              <a:rPr lang="pl-PL" sz="1800" dirty="0">
                <a:latin typeface="Calibri" panose="020F0502020204030204" pitchFamily="34" charset="0"/>
              </a:rPr>
              <a:t>, w tym osoby usamodzielniane z uwzględnieniem diagnozy sytuacji problemowej, zasobów, potencjału, predyspozycji, potrzeb, z wykorzystaniem usług aktywnej </a:t>
            </a:r>
            <a:r>
              <a:rPr lang="pl-PL" sz="1800" dirty="0" smtClean="0">
                <a:latin typeface="Calibri" panose="020F0502020204030204" pitchFamily="34" charset="0"/>
              </a:rPr>
              <a:t>integracji, </a:t>
            </a:r>
            <a:r>
              <a:rPr lang="pl-PL" sz="1800" dirty="0">
                <a:latin typeface="Calibri" panose="020F0502020204030204" pitchFamily="34" charset="0"/>
              </a:rPr>
              <a:t>o charakterze: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marL="342900" indent="-342900" algn="just" eaLnBrk="1" hangingPunct="1">
              <a:spcBef>
                <a:spcPts val="600"/>
              </a:spcBef>
              <a:spcAft>
                <a:spcPts val="900"/>
              </a:spcAft>
              <a:buAutoNum type="alphaLcParenR"/>
            </a:pPr>
            <a:r>
              <a:rPr lang="pl-PL" sz="1800" dirty="0" smtClean="0">
                <a:latin typeface="Calibri" panose="020F0502020204030204" pitchFamily="34" charset="0"/>
              </a:rPr>
              <a:t>społecznym</a:t>
            </a:r>
            <a:r>
              <a:rPr lang="pl-PL" sz="1800" dirty="0">
                <a:latin typeface="Calibri" panose="020F0502020204030204" pitchFamily="34" charset="0"/>
              </a:rPr>
              <a:t>, których celem jest przywrócenie lub wzmocnienie kompetencji społecznych, zaradności, samodzielności i aktywności, obejmujących m.in.: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poradnictwo </a:t>
            </a:r>
            <a:r>
              <a:rPr lang="pl-PL" sz="1800" dirty="0">
                <a:latin typeface="Calibri" panose="020F0502020204030204" pitchFamily="34" charset="0"/>
              </a:rPr>
              <a:t>psychologiczne i psychospołeczne, ii) warsztaty terapeutyczne kształtujące umiejętności osobiste</a:t>
            </a:r>
            <a:r>
              <a:rPr lang="pl-PL" sz="1800" dirty="0" smtClean="0">
                <a:latin typeface="Calibri" panose="020F0502020204030204" pitchFamily="34" charset="0"/>
              </a:rPr>
              <a:t>,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 poradnictwo </a:t>
            </a:r>
            <a:r>
              <a:rPr lang="pl-PL" sz="1800" dirty="0">
                <a:latin typeface="Calibri" panose="020F0502020204030204" pitchFamily="34" charset="0"/>
              </a:rPr>
              <a:t>prawne i obywatelskie,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wsparcie </a:t>
            </a:r>
            <a:r>
              <a:rPr lang="pl-PL" sz="1800" dirty="0">
                <a:latin typeface="Calibri" panose="020F0502020204030204" pitchFamily="34" charset="0"/>
              </a:rPr>
              <a:t>środowiskowe (np.: animacja pracy, asysta, streetworking),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pracę </a:t>
            </a:r>
            <a:r>
              <a:rPr lang="pl-PL" sz="1800" dirty="0">
                <a:latin typeface="Calibri" panose="020F0502020204030204" pitchFamily="34" charset="0"/>
              </a:rPr>
              <a:t>socjalną w przypadku projektów realizowanych przez jednostki organizacyjne pomocy społecznej, 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2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9"/>
          <p:cNvSpPr txBox="1">
            <a:spLocks noChangeArrowheads="1"/>
          </p:cNvSpPr>
          <p:nvPr/>
        </p:nvSpPr>
        <p:spPr bwMode="auto">
          <a:xfrm>
            <a:off x="3491880" y="260648"/>
            <a:ext cx="54879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800" b="1" dirty="0" smtClean="0">
                <a:solidFill>
                  <a:schemeClr val="bg1"/>
                </a:solidFill>
                <a:latin typeface="Arial Black" pitchFamily="34" charset="0"/>
              </a:rPr>
              <a:t>TYPY PROJEKTÓW</a:t>
            </a:r>
            <a:endParaRPr lang="pl-PL" altLang="pl-PL" sz="18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" name="Text Box 19"/>
          <p:cNvSpPr txBox="1">
            <a:spLocks noChangeArrowheads="1"/>
          </p:cNvSpPr>
          <p:nvPr/>
        </p:nvSpPr>
        <p:spPr bwMode="auto">
          <a:xfrm>
            <a:off x="90214" y="1124744"/>
            <a:ext cx="8865492" cy="4208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ts val="600"/>
              </a:spcBef>
              <a:spcAft>
                <a:spcPts val="900"/>
              </a:spcAft>
              <a:buNone/>
            </a:pPr>
            <a:r>
              <a:rPr lang="pl-PL" sz="1800" dirty="0"/>
              <a:t>b) </a:t>
            </a:r>
            <a:r>
              <a:rPr lang="pl-PL" sz="1800" dirty="0">
                <a:latin typeface="Calibri" panose="020F0502020204030204" pitchFamily="34" charset="0"/>
              </a:rPr>
              <a:t>zawodowym, których celem jest pomoc w podjęciu decyzji dotyczącej wyboru zawodu, wyposażenie w kompetencje i kwalifikacje zawodowe oraz umiejętności pożądane na rynku pracy, obejmujących m.in.: </a:t>
            </a:r>
            <a:endParaRPr lang="pl-PL" sz="1800" dirty="0" smtClean="0">
              <a:latin typeface="Calibri" panose="020F0502020204030204" pitchFamily="34" charset="0"/>
            </a:endParaRP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kursy</a:t>
            </a:r>
            <a:r>
              <a:rPr lang="pl-PL" sz="1800" dirty="0">
                <a:latin typeface="Calibri" panose="020F0502020204030204" pitchFamily="34" charset="0"/>
              </a:rPr>
              <a:t>, szkolenia,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poradnictwo </a:t>
            </a:r>
            <a:r>
              <a:rPr lang="pl-PL" sz="1800" dirty="0">
                <a:latin typeface="Calibri" panose="020F0502020204030204" pitchFamily="34" charset="0"/>
              </a:rPr>
              <a:t>zawodowe,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</a:rPr>
              <a:t>pośrednictwo pracy,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staże</a:t>
            </a:r>
            <a:r>
              <a:rPr lang="pl-PL" sz="1800" dirty="0">
                <a:latin typeface="Calibri" panose="020F0502020204030204" pitchFamily="34" charset="0"/>
              </a:rPr>
              <a:t>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zajęcia </a:t>
            </a:r>
            <a:r>
              <a:rPr lang="pl-PL" sz="1800" dirty="0">
                <a:latin typeface="Calibri" panose="020F0502020204030204" pitchFamily="34" charset="0"/>
              </a:rPr>
              <a:t>reintegracji zawodowej u pracodawców,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subsydiowane </a:t>
            </a:r>
            <a:r>
              <a:rPr lang="pl-PL" sz="1800" dirty="0">
                <a:latin typeface="Calibri" panose="020F0502020204030204" pitchFamily="34" charset="0"/>
              </a:rPr>
              <a:t>zatrudnienie, </a:t>
            </a:r>
          </a:p>
          <a:p>
            <a:pPr marL="285750" indent="-285750" algn="just" eaLnBrk="1" hangingPunct="1">
              <a:spcBef>
                <a:spcPts val="600"/>
              </a:spcBef>
              <a:spcAft>
                <a:spcPts val="900"/>
              </a:spcAft>
              <a:buFontTx/>
              <a:buChar char="-"/>
            </a:pPr>
            <a:r>
              <a:rPr lang="pl-PL" sz="1800" dirty="0" smtClean="0">
                <a:latin typeface="Calibri" panose="020F0502020204030204" pitchFamily="34" charset="0"/>
              </a:rPr>
              <a:t> </a:t>
            </a:r>
            <a:r>
              <a:rPr lang="pl-PL" sz="1800" dirty="0">
                <a:latin typeface="Calibri" panose="020F0502020204030204" pitchFamily="34" charset="0"/>
              </a:rPr>
              <a:t>usługi, w tym asystenckie pomagające uzyskać l</a:t>
            </a:r>
            <a:endParaRPr lang="pl-PL" altLang="pl-PL" sz="1700" b="1" u="sng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73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7827</TotalTime>
  <Words>1589</Words>
  <Application>Microsoft Office PowerPoint</Application>
  <PresentationFormat>Pokaz na ekranie (4:3)</PresentationFormat>
  <Paragraphs>144</Paragraphs>
  <Slides>20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5" baseType="lpstr">
      <vt:lpstr>Arial</vt:lpstr>
      <vt:lpstr>Arial Black</vt:lpstr>
      <vt:lpstr>Calibri</vt:lpstr>
      <vt:lpstr>Times New Roman</vt:lpstr>
      <vt:lpstr>Projekt domyślny</vt:lpstr>
      <vt:lpstr>SPECYFIKA I CEL PODDZIAŁANIA 6.2.2.  RPO WP 2014-2020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WSKAŹNIKI</vt:lpstr>
      <vt:lpstr>Prezentacja programu PowerPoint</vt:lpstr>
      <vt:lpstr>Prezentacja programu PowerPoint</vt:lpstr>
      <vt:lpstr>Prezentacja programu PowerPoint</vt:lpstr>
    </vt:vector>
  </TitlesOfParts>
  <Company>UMWP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 dpi</dc:title>
  <dc:creator>Stawiński Arkadiusz</dc:creator>
  <cp:lastModifiedBy>Wlizło Agnieszka</cp:lastModifiedBy>
  <cp:revision>713</cp:revision>
  <cp:lastPrinted>2016-05-23T06:04:39Z</cp:lastPrinted>
  <dcterms:created xsi:type="dcterms:W3CDTF">2008-01-08T07:52:50Z</dcterms:created>
  <dcterms:modified xsi:type="dcterms:W3CDTF">2016-05-23T06:12:15Z</dcterms:modified>
</cp:coreProperties>
</file>