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61" r:id="rId2"/>
    <p:sldId id="409" r:id="rId3"/>
    <p:sldId id="400" r:id="rId4"/>
    <p:sldId id="439" r:id="rId5"/>
    <p:sldId id="440" r:id="rId6"/>
    <p:sldId id="441" r:id="rId7"/>
    <p:sldId id="442" r:id="rId8"/>
    <p:sldId id="405" r:id="rId9"/>
    <p:sldId id="436" r:id="rId10"/>
    <p:sldId id="435" r:id="rId11"/>
    <p:sldId id="411" r:id="rId12"/>
    <p:sldId id="446" r:id="rId13"/>
    <p:sldId id="445" r:id="rId14"/>
    <p:sldId id="437" r:id="rId15"/>
    <p:sldId id="438" r:id="rId16"/>
    <p:sldId id="443" r:id="rId17"/>
    <p:sldId id="444" r:id="rId18"/>
    <p:sldId id="429" r:id="rId19"/>
    <p:sldId id="417" r:id="rId20"/>
    <p:sldId id="448" r:id="rId21"/>
    <p:sldId id="449" r:id="rId22"/>
    <p:sldId id="447" r:id="rId23"/>
    <p:sldId id="450" r:id="rId24"/>
    <p:sldId id="459" r:id="rId25"/>
    <p:sldId id="432" r:id="rId26"/>
    <p:sldId id="430" r:id="rId27"/>
    <p:sldId id="408" r:id="rId28"/>
    <p:sldId id="406" r:id="rId29"/>
    <p:sldId id="472" r:id="rId30"/>
    <p:sldId id="431" r:id="rId31"/>
  </p:sldIdLst>
  <p:sldSz cx="9144000" cy="6858000" type="screen4x3"/>
  <p:notesSz cx="6858000" cy="9926638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erpińska Agata" initials="SA" lastIdx="0" clrIdx="0">
    <p:extLst>
      <p:ext uri="{19B8F6BF-5375-455C-9EA6-DF929625EA0E}">
        <p15:presenceInfo xmlns:p15="http://schemas.microsoft.com/office/powerpoint/2012/main" userId="S-1-5-21-352459600-126056257-345019615-48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800000"/>
    <a:srgbClr val="000099"/>
    <a:srgbClr val="003399"/>
    <a:srgbClr val="FF0000"/>
    <a:srgbClr val="006600"/>
    <a:srgbClr val="33CC33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Styl jasny 2 — Ak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Styl jasny 3 — Ak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78" autoAdjust="0"/>
    <p:restoredTop sz="98168" autoAdjust="0"/>
  </p:normalViewPr>
  <p:slideViewPr>
    <p:cSldViewPr>
      <p:cViewPr varScale="1">
        <p:scale>
          <a:sx n="87" d="100"/>
          <a:sy n="87" d="100"/>
        </p:scale>
        <p:origin x="189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09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5275" y="0"/>
            <a:ext cx="297109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33190-7849-4CFD-8EDD-79D8A52140A2}" type="datetimeFigureOut">
              <a:rPr lang="pl-PL" smtClean="0"/>
              <a:pPr/>
              <a:t>23.05.2016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7109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5275" y="9428164"/>
            <a:ext cx="297109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53E87-8CFE-41A4-82EB-7DA6A77A1FF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69402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092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275" y="0"/>
            <a:ext cx="2971092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7738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637" y="4714876"/>
            <a:ext cx="5486727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4"/>
            <a:ext cx="2971092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275" y="9428164"/>
            <a:ext cx="2971092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7F3F16C-C56F-4631-A8B5-6731301A015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365448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F3F16C-C56F-4631-A8B5-6731301A015A}" type="slidenum">
              <a:rPr lang="pl-PL" altLang="pl-PL" smtClean="0"/>
              <a:pPr>
                <a:defRPr/>
              </a:pPr>
              <a:t>1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11610738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F3F16C-C56F-4631-A8B5-6731301A015A}" type="slidenum">
              <a:rPr lang="pl-PL" altLang="pl-PL" smtClean="0"/>
              <a:pPr>
                <a:defRPr/>
              </a:pPr>
              <a:t>26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903727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F3F16C-C56F-4631-A8B5-6731301A015A}" type="slidenum">
              <a:rPr lang="pl-PL" altLang="pl-PL" smtClean="0"/>
              <a:pPr>
                <a:defRPr/>
              </a:pPr>
              <a:t>30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1988429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F3F16C-C56F-4631-A8B5-6731301A015A}" type="slidenum">
              <a:rPr lang="pl-PL" altLang="pl-PL" smtClean="0"/>
              <a:pPr>
                <a:defRPr/>
              </a:pPr>
              <a:t>11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85583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F3F16C-C56F-4631-A8B5-6731301A015A}" type="slidenum">
              <a:rPr lang="pl-PL" altLang="pl-PL" smtClean="0"/>
              <a:pPr>
                <a:defRPr/>
              </a:pPr>
              <a:t>12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855836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pl-PL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Wsparcie w ramach Osi jest komplementarne z Programem Operacyjnym Pomoc Żywnościowa 2014-2020, zwanym dalej „PO PŻ”, W związku z tym:</a:t>
            </a:r>
          </a:p>
          <a:p>
            <a:pPr lvl="0"/>
            <a:r>
              <a:rPr lang="pl-PL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preferowane do objęcia wsparciem są osoby lub rodziny korzystające z PO PŻ, jednakże zakres wsparcia dla tych osób lub rodzin nie może powielać działań, które dana osoba lub rodzina otrzymała lub otrzymuje z PO PŻ w ramach działań towarzyszących, o których mowa w PO PŻ, </a:t>
            </a:r>
          </a:p>
          <a:p>
            <a:pPr lvl="0"/>
            <a:r>
              <a:rPr lang="pl-PL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beneficjent w umowie o dofinansowanie projektu zostaje zobowiązany do poinformowania właściwych terytorialnie ośrodków pomocy społecznej oraz organizacji partnerskich regionalnych i lokalnych, o których mowa w PO PŻ, o prowadzonej rekrutacji do projektów realizowanych w ramach Działania 6.1 </a:t>
            </a:r>
            <a:r>
              <a:rPr lang="pl-PL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Aktywna Integracja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i 6.2 </a:t>
            </a:r>
            <a:r>
              <a:rPr lang="pl-PL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Usługi społeczne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, a także do niepowielania wsparcia, które osoba lub rodzina zagrożona ubóstwem lub wykluczeniem społecznym uzyskuje w ramach działań towarzyszących w PO PŻ.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F3F16C-C56F-4631-A8B5-6731301A015A}" type="slidenum">
              <a:rPr lang="pl-PL" altLang="pl-PL" smtClean="0"/>
              <a:pPr>
                <a:defRPr/>
              </a:pPr>
              <a:t>13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855836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F3F16C-C56F-4631-A8B5-6731301A015A}" type="slidenum">
              <a:rPr lang="pl-PL" altLang="pl-PL" smtClean="0"/>
              <a:pPr>
                <a:defRPr/>
              </a:pPr>
              <a:t>14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855836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F3F16C-C56F-4631-A8B5-6731301A015A}" type="slidenum">
              <a:rPr lang="pl-PL" altLang="pl-PL" smtClean="0"/>
              <a:pPr>
                <a:defRPr/>
              </a:pPr>
              <a:t>15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855836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buNone/>
            </a:pPr>
            <a:r>
              <a:rPr lang="pl-PL" sz="1200" dirty="0" smtClean="0">
                <a:latin typeface="Calibri" panose="020F0502020204030204" pitchFamily="34" charset="0"/>
              </a:rPr>
              <a:t>Tym samym we wskaźniku </a:t>
            </a:r>
            <a:r>
              <a:rPr lang="pl-PL" sz="1200" i="1" dirty="0" smtClean="0">
                <a:latin typeface="Calibri" panose="020F0502020204030204" pitchFamily="34" charset="0"/>
              </a:rPr>
              <a:t>„Liczba osób zagrożonych ubóstwem lub wykluczeniem społecznym, które uzyskały kwalifikacje po opuszczeniu Programu” </a:t>
            </a:r>
            <a:r>
              <a:rPr lang="pl-PL" sz="1200" dirty="0" smtClean="0">
                <a:latin typeface="Calibri" panose="020F0502020204030204" pitchFamily="34" charset="0"/>
              </a:rPr>
              <a:t>można uwzględnić uczestnika, jeżeli zda formalny egzamin potwierdzający zdobyte kwalifikacje. Uczestnicy, którzy po ukończeniu kursu otrzymają jedynie zaświadczenie o ukończeniu szkolenia nie będą mogły być ujmowane w powyższym wskaźniku. Ponadto egzamin musi zostać przeprowadzony przez uprawnioną do tego instytucję. Tym samym zdanie egzaminu wewnętrznego, przeprowadzonego przez organizatora i otrzymanie zaświadczenia o ukończeniu kursu, nie jest tożsame z uzyskaniem kwalifikacji.</a:t>
            </a:r>
          </a:p>
          <a:p>
            <a:r>
              <a:rPr lang="pl-PL" sz="1200" dirty="0" smtClean="0">
                <a:latin typeface="Calibri" panose="020F0502020204030204" pitchFamily="34" charset="0"/>
              </a:rPr>
              <a:t>Definicja kwalifikacji oraz kompetencji została określona w </a:t>
            </a:r>
            <a:r>
              <a:rPr lang="pl-PL" sz="1200" i="1" dirty="0" smtClean="0">
                <a:latin typeface="Calibri" panose="020F0502020204030204" pitchFamily="34" charset="0"/>
              </a:rPr>
              <a:t>Zasadach pomiaru wskaźników w projekcie dofinansowanym z Europejskiego Funduszu Społecznego w ramach Regionalnego Programu </a:t>
            </a:r>
            <a:r>
              <a:rPr lang="pl-PL" sz="1200" i="1" dirty="0" err="1" smtClean="0">
                <a:latin typeface="Calibri" panose="020F0502020204030204" pitchFamily="34" charset="0"/>
              </a:rPr>
              <a:t>OperacyjnegoWojewództwa</a:t>
            </a:r>
            <a:r>
              <a:rPr lang="pl-PL" sz="1200" i="1" dirty="0" smtClean="0">
                <a:latin typeface="Calibri" panose="020F0502020204030204" pitchFamily="34" charset="0"/>
              </a:rPr>
              <a:t> Pomorskiego na lata 2014-2020</a:t>
            </a:r>
            <a:r>
              <a:rPr lang="pl-PL" sz="1200" dirty="0" smtClean="0">
                <a:latin typeface="Calibri" panose="020F0502020204030204" pitchFamily="34" charset="0"/>
              </a:rPr>
              <a:t>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F3F16C-C56F-4631-A8B5-6731301A015A}" type="slidenum">
              <a:rPr lang="pl-PL" altLang="pl-PL" smtClean="0"/>
              <a:pPr>
                <a:defRPr/>
              </a:pPr>
              <a:t>16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855836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buNone/>
            </a:pPr>
            <a:r>
              <a:rPr lang="pl-PL" sz="1200" dirty="0" smtClean="0">
                <a:latin typeface="Calibri" panose="020F0502020204030204" pitchFamily="34" charset="0"/>
              </a:rPr>
              <a:t>Tym samym we wskaźniku </a:t>
            </a:r>
            <a:r>
              <a:rPr lang="pl-PL" sz="1200" i="1" dirty="0" smtClean="0">
                <a:latin typeface="Calibri" panose="020F0502020204030204" pitchFamily="34" charset="0"/>
              </a:rPr>
              <a:t>„Liczba osób zagrożonych ubóstwem lub wykluczeniem społecznym, które uzyskały kwalifikacje po opuszczeniu Programu” </a:t>
            </a:r>
            <a:r>
              <a:rPr lang="pl-PL" sz="1200" dirty="0" smtClean="0">
                <a:latin typeface="Calibri" panose="020F0502020204030204" pitchFamily="34" charset="0"/>
              </a:rPr>
              <a:t>można uwzględnić uczestnika, jeżeli zda formalny egzamin potwierdzający zdobyte kwalifikacje. Uczestnicy, którzy po ukończeniu kursu otrzymają jedynie zaświadczenie o ukończeniu szkolenia nie będą mogły być ujmowane w powyższym wskaźniku. Ponadto egzamin musi zostać przeprowadzony przez uprawnioną do tego instytucję. Tym samym zdanie egzaminu wewnętrznego, przeprowadzonego przez organizatora i otrzymanie zaświadczenia o ukończeniu kursu, nie jest tożsame z uzyskaniem kwalifikacji.</a:t>
            </a:r>
          </a:p>
          <a:p>
            <a:r>
              <a:rPr lang="pl-PL" sz="1200" dirty="0" smtClean="0">
                <a:latin typeface="Calibri" panose="020F0502020204030204" pitchFamily="34" charset="0"/>
              </a:rPr>
              <a:t>Definicja kwalifikacji oraz kompetencji została określona w </a:t>
            </a:r>
            <a:r>
              <a:rPr lang="pl-PL" sz="1200" i="1" dirty="0" smtClean="0">
                <a:latin typeface="Calibri" panose="020F0502020204030204" pitchFamily="34" charset="0"/>
              </a:rPr>
              <a:t>Zasadach pomiaru wskaźników w projekcie dofinansowanym z Europejskiego Funduszu Społecznego w ramach Regionalnego Programu Operacyjnego Województwa Pomorskiego na lata 2014-2020</a:t>
            </a:r>
            <a:r>
              <a:rPr lang="pl-PL" sz="1200" dirty="0" smtClean="0">
                <a:latin typeface="Calibri" panose="020F0502020204030204" pitchFamily="34" charset="0"/>
              </a:rPr>
              <a:t>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F3F16C-C56F-4631-A8B5-6731301A015A}" type="slidenum">
              <a:rPr lang="pl-PL" altLang="pl-PL" smtClean="0"/>
              <a:pPr>
                <a:defRPr/>
              </a:pPr>
              <a:t>17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855836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F3F16C-C56F-4631-A8B5-6731301A015A}" type="slidenum">
              <a:rPr lang="pl-PL" altLang="pl-PL" smtClean="0"/>
              <a:pPr>
                <a:defRPr/>
              </a:pPr>
              <a:t>18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19628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632C2-6371-4C5E-98F4-6E643656C0E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1978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B01B0-CC05-4F9D-8AC4-C7146925568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87392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19D30-08FD-4139-82A6-51CD8238EE9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79132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ytuł i diagram lub schemat organizacyj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iektu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l-P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F1861-2D38-49CF-A96E-4152268B865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36075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ytuł, tekst i klip multimedial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obiektu multimediów 3"/>
          <p:cNvSpPr>
            <a:spLocks noGrp="1"/>
          </p:cNvSpPr>
          <p:nvPr>
            <p:ph type="media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pl-PL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94BA4-49FC-4C16-8FFD-8B7EA2CD17F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13856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87415-57E6-43A7-A0D2-8B7DAF8444C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646571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88613-7990-436A-9679-3AB84D662C9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06828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27F22-4254-462D-B62F-85BF0961A83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57283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C3DFD-EA56-406C-B9EA-589B968C161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89686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7F1EF-B192-4D58-956B-F02DE1C20BE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760841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A0CF4-BEBD-43EC-98EC-7492878D206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5460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62E37-1724-49FD-8DC6-9095286FE2A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13885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E95869-E3E3-4173-B82A-309AC286392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14020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4ED7375E-280A-4CC7-9D24-FD119A84CF9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1"/>
          <p:cNvSpPr>
            <a:spLocks noGrp="1"/>
          </p:cNvSpPr>
          <p:nvPr>
            <p:ph type="title"/>
          </p:nvPr>
        </p:nvSpPr>
        <p:spPr>
          <a:xfrm>
            <a:off x="373063" y="2060848"/>
            <a:ext cx="8231385" cy="2088231"/>
          </a:xfrm>
        </p:spPr>
        <p:txBody>
          <a:bodyPr/>
          <a:lstStyle/>
          <a:p>
            <a:r>
              <a:rPr lang="pl-PL" altLang="pl-PL" sz="4000" b="1" dirty="0" smtClean="0">
                <a:solidFill>
                  <a:schemeClr val="bg1"/>
                </a:solidFill>
                <a:latin typeface="Calibri" pitchFamily="34" charset="0"/>
              </a:rPr>
              <a:t>SPECYFIKA I CEL PROJEKTÓW REALIZOWANYCH  </a:t>
            </a:r>
            <a:br>
              <a:rPr lang="pl-PL" altLang="pl-PL" sz="4000" b="1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pl-PL" altLang="pl-PL" sz="4000" b="1" dirty="0" smtClean="0">
                <a:solidFill>
                  <a:schemeClr val="bg1"/>
                </a:solidFill>
                <a:latin typeface="Calibri" pitchFamily="34" charset="0"/>
              </a:rPr>
              <a:t>W RAMACH PODDZIAŁANIA 6.1.2. </a:t>
            </a:r>
            <a:br>
              <a:rPr lang="pl-PL" altLang="pl-PL" sz="4000" b="1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pl-PL" altLang="pl-PL" sz="4000" b="1" dirty="0" smtClean="0">
                <a:solidFill>
                  <a:schemeClr val="bg1"/>
                </a:solidFill>
                <a:latin typeface="Calibri" pitchFamily="34" charset="0"/>
              </a:rPr>
              <a:t>RPO WP 2014-2020</a:t>
            </a:r>
            <a:endParaRPr lang="pl-PL" altLang="pl-PL" sz="4000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2052" name="Picture 7" descr="D:\POMORSKIE W UNII_SIW_NSS_ZNAKI_UNIJNE\NSS-NOWY-2014-2020\FE-2014-2020-PREZENTACJA PP\listownik-monoKONTRA-PASEK-Pomorskie-FE-UMWP-UE-EFSI-2015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063" y="260350"/>
            <a:ext cx="83375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3421691" y="5301208"/>
            <a:ext cx="224029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pl-PL" altLang="pl-PL" b="1" dirty="0" smtClean="0">
                <a:solidFill>
                  <a:prstClr val="white"/>
                </a:solidFill>
                <a:latin typeface="Calibri" pitchFamily="34" charset="0"/>
              </a:rPr>
              <a:t>Gdańsk, 23.05.2016 r.</a:t>
            </a:r>
          </a:p>
        </p:txBody>
      </p:sp>
      <p:sp>
        <p:nvSpPr>
          <p:cNvPr id="2051" name="Text Box 10"/>
          <p:cNvSpPr txBox="1">
            <a:spLocks noChangeArrowheads="1"/>
          </p:cNvSpPr>
          <p:nvPr/>
        </p:nvSpPr>
        <p:spPr bwMode="auto">
          <a:xfrm>
            <a:off x="1151514" y="5895975"/>
            <a:ext cx="684097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600" b="1" dirty="0">
                <a:solidFill>
                  <a:schemeClr val="bg1"/>
                </a:solidFill>
                <a:latin typeface="Calibri" pitchFamily="34" charset="0"/>
              </a:rPr>
              <a:t>Regionalny Program Operacyjny Województwa Pomorskiego na lata 2014-2020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491880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GRUPA DOCELOWA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/>
              <a:pPr>
                <a:defRPr/>
              </a:pPr>
              <a:t>10</a:t>
            </a:fld>
            <a:endParaRPr lang="pl-PL" altLang="pl-PL" dirty="0"/>
          </a:p>
        </p:txBody>
      </p:sp>
      <p:sp>
        <p:nvSpPr>
          <p:cNvPr id="2" name="Prostokąt 1"/>
          <p:cNvSpPr/>
          <p:nvPr/>
        </p:nvSpPr>
        <p:spPr>
          <a:xfrm>
            <a:off x="179512" y="1048644"/>
            <a:ext cx="8800356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								</a:t>
            </a:r>
            <a:endParaRPr lang="pl-PL" sz="2000" b="1" dirty="0" smtClean="0">
              <a:solidFill>
                <a:srgbClr val="800000"/>
              </a:solidFill>
              <a:latin typeface="Calibri" panose="020F0502020204030204" pitchFamily="34" charset="0"/>
            </a:endParaRPr>
          </a:p>
          <a:p>
            <a:pPr algn="just"/>
            <a:endParaRPr lang="pl-PL" sz="2000" dirty="0">
              <a:latin typeface="Calibri" panose="020F0502020204030204" pitchFamily="34" charset="0"/>
            </a:endParaRPr>
          </a:p>
          <a:p>
            <a:pPr algn="just"/>
            <a:r>
              <a:rPr lang="pl-PL" sz="2000" b="1" dirty="0" smtClean="0">
                <a:solidFill>
                  <a:srgbClr val="800000"/>
                </a:solidFill>
                <a:latin typeface="Calibri" panose="020F0502020204030204" pitchFamily="34" charset="0"/>
              </a:rPr>
              <a:t>2. Otoczenie </a:t>
            </a:r>
            <a:r>
              <a:rPr lang="pl-PL" sz="2000" b="1" dirty="0">
                <a:solidFill>
                  <a:srgbClr val="800000"/>
                </a:solidFill>
                <a:latin typeface="Calibri" panose="020F0502020204030204" pitchFamily="34" charset="0"/>
              </a:rPr>
              <a:t>osób i rodzin zagrożonych ubóstwem lub wykluczeniem społecznym </a:t>
            </a:r>
            <a:r>
              <a:rPr lang="pl-PL" sz="2000" b="1" dirty="0" smtClean="0">
                <a:solidFill>
                  <a:srgbClr val="800000"/>
                </a:solidFill>
                <a:latin typeface="Calibri" panose="020F0502020204030204" pitchFamily="34" charset="0"/>
              </a:rPr>
              <a:t/>
            </a:r>
            <a:br>
              <a:rPr lang="pl-PL" sz="2000" b="1" dirty="0" smtClean="0">
                <a:solidFill>
                  <a:srgbClr val="800000"/>
                </a:solidFill>
                <a:latin typeface="Calibri" panose="020F0502020204030204" pitchFamily="34" charset="0"/>
              </a:rPr>
            </a:br>
            <a:r>
              <a:rPr lang="pl-PL" sz="2000" b="1" dirty="0" smtClean="0">
                <a:solidFill>
                  <a:srgbClr val="800000"/>
                </a:solidFill>
                <a:latin typeface="Calibri" panose="020F0502020204030204" pitchFamily="34" charset="0"/>
              </a:rPr>
              <a:t>w </a:t>
            </a:r>
            <a:r>
              <a:rPr lang="pl-PL" sz="2000" b="1" dirty="0">
                <a:solidFill>
                  <a:srgbClr val="800000"/>
                </a:solidFill>
                <a:latin typeface="Calibri" panose="020F0502020204030204" pitchFamily="34" charset="0"/>
              </a:rPr>
              <a:t>zakresie, </a:t>
            </a:r>
            <a:r>
              <a:rPr lang="pl-PL" sz="2000" b="1" dirty="0" smtClean="0">
                <a:solidFill>
                  <a:srgbClr val="800000"/>
                </a:solidFill>
                <a:latin typeface="Calibri" panose="020F0502020204030204" pitchFamily="34" charset="0"/>
              </a:rPr>
              <a:t>w </a:t>
            </a:r>
            <a:r>
              <a:rPr lang="pl-PL" sz="2000" b="1" dirty="0">
                <a:solidFill>
                  <a:srgbClr val="800000"/>
                </a:solidFill>
                <a:latin typeface="Calibri" panose="020F0502020204030204" pitchFamily="34" charset="0"/>
              </a:rPr>
              <a:t>jakim jest to niezbędne do aktywizacji społeczno-zawodowej osób </a:t>
            </a:r>
            <a:r>
              <a:rPr lang="pl-PL" sz="2000" b="1" dirty="0" smtClean="0">
                <a:solidFill>
                  <a:srgbClr val="800000"/>
                </a:solidFill>
                <a:latin typeface="Calibri" panose="020F0502020204030204" pitchFamily="34" charset="0"/>
              </a:rPr>
              <a:t/>
            </a:r>
            <a:br>
              <a:rPr lang="pl-PL" sz="2000" b="1" dirty="0" smtClean="0">
                <a:solidFill>
                  <a:srgbClr val="800000"/>
                </a:solidFill>
                <a:latin typeface="Calibri" panose="020F0502020204030204" pitchFamily="34" charset="0"/>
              </a:rPr>
            </a:br>
            <a:r>
              <a:rPr lang="pl-PL" sz="2000" b="1" dirty="0" smtClean="0">
                <a:solidFill>
                  <a:srgbClr val="800000"/>
                </a:solidFill>
                <a:latin typeface="Calibri" panose="020F0502020204030204" pitchFamily="34" charset="0"/>
              </a:rPr>
              <a:t>i </a:t>
            </a:r>
            <a:r>
              <a:rPr lang="pl-PL" sz="2000" b="1" dirty="0">
                <a:solidFill>
                  <a:srgbClr val="800000"/>
                </a:solidFill>
                <a:latin typeface="Calibri" panose="020F0502020204030204" pitchFamily="34" charset="0"/>
              </a:rPr>
              <a:t>rodzin zagrożonych ubóstwem </a:t>
            </a:r>
            <a:r>
              <a:rPr lang="pl-PL" sz="2000" b="1" dirty="0" smtClean="0">
                <a:solidFill>
                  <a:srgbClr val="800000"/>
                </a:solidFill>
                <a:latin typeface="Calibri" panose="020F0502020204030204" pitchFamily="34" charset="0"/>
              </a:rPr>
              <a:t>lub </a:t>
            </a:r>
            <a:r>
              <a:rPr lang="pl-PL" sz="2000" b="1" dirty="0">
                <a:solidFill>
                  <a:srgbClr val="800000"/>
                </a:solidFill>
                <a:latin typeface="Calibri" panose="020F0502020204030204" pitchFamily="34" charset="0"/>
              </a:rPr>
              <a:t>wykluczeniem społecznym, tj.: </a:t>
            </a:r>
            <a:endParaRPr lang="pl-PL" sz="2000" b="1" dirty="0" smtClean="0">
              <a:solidFill>
                <a:srgbClr val="800000"/>
              </a:solidFill>
              <a:latin typeface="Calibri" panose="020F0502020204030204" pitchFamily="34" charset="0"/>
            </a:endParaRPr>
          </a:p>
          <a:p>
            <a:pPr algn="just"/>
            <a:endParaRPr lang="pl-PL" sz="700" b="1" dirty="0">
              <a:solidFill>
                <a:srgbClr val="800000"/>
              </a:solidFill>
              <a:latin typeface="Calibri" panose="020F0502020204030204" pitchFamily="34" charset="0"/>
            </a:endParaRPr>
          </a:p>
          <a:p>
            <a:pPr marL="357188" indent="-357188" algn="just">
              <a:buAutoNum type="alphaLcParenR"/>
            </a:pPr>
            <a:r>
              <a:rPr lang="pl-PL" dirty="0" smtClean="0">
                <a:latin typeface="Calibri" panose="020F0502020204030204" pitchFamily="34" charset="0"/>
              </a:rPr>
              <a:t>osoby </a:t>
            </a:r>
            <a:r>
              <a:rPr lang="pl-PL" dirty="0">
                <a:latin typeface="Calibri" panose="020F0502020204030204" pitchFamily="34" charset="0"/>
              </a:rPr>
              <a:t>spokrewnione lub niespokrewnione z osobami zagrożonymi </a:t>
            </a:r>
            <a:r>
              <a:rPr lang="pl-PL" dirty="0" smtClean="0">
                <a:latin typeface="Calibri" panose="020F0502020204030204" pitchFamily="34" charset="0"/>
              </a:rPr>
              <a:t>ubóstwem </a:t>
            </a:r>
            <a:br>
              <a:rPr lang="pl-PL" dirty="0" smtClean="0">
                <a:latin typeface="Calibri" panose="020F0502020204030204" pitchFamily="34" charset="0"/>
              </a:rPr>
            </a:br>
            <a:r>
              <a:rPr lang="pl-PL" dirty="0" smtClean="0">
                <a:latin typeface="Calibri" panose="020F0502020204030204" pitchFamily="34" charset="0"/>
              </a:rPr>
              <a:t>lub </a:t>
            </a:r>
            <a:r>
              <a:rPr lang="pl-PL" dirty="0">
                <a:latin typeface="Calibri" panose="020F0502020204030204" pitchFamily="34" charset="0"/>
              </a:rPr>
              <a:t>wykluczeniem społecznym wspólnie zamieszkujące i </a:t>
            </a:r>
            <a:r>
              <a:rPr lang="pl-PL" dirty="0" smtClean="0">
                <a:latin typeface="Calibri" panose="020F0502020204030204" pitchFamily="34" charset="0"/>
              </a:rPr>
              <a:t>gospodarujące,</a:t>
            </a:r>
          </a:p>
          <a:p>
            <a:pPr marL="357188" indent="-357188" algn="just">
              <a:buAutoNum type="alphaLcParenR"/>
            </a:pPr>
            <a:r>
              <a:rPr lang="pl-PL" dirty="0" smtClean="0">
                <a:latin typeface="Calibri" panose="020F0502020204030204" pitchFamily="34" charset="0"/>
              </a:rPr>
              <a:t>inne </a:t>
            </a:r>
            <a:r>
              <a:rPr lang="pl-PL" dirty="0">
                <a:latin typeface="Calibri" panose="020F0502020204030204" pitchFamily="34" charset="0"/>
              </a:rPr>
              <a:t>osoby z najbliższego środowiska osób zagrożonych ubóstwem lub wykluczeniem społecznym. </a:t>
            </a:r>
            <a:endParaRPr lang="pl-PL" dirty="0" smtClean="0">
              <a:latin typeface="Calibri" panose="020F0502020204030204" pitchFamily="34" charset="0"/>
            </a:endParaRPr>
          </a:p>
          <a:p>
            <a:pPr algn="just"/>
            <a:endParaRPr lang="pl-PL" b="1" dirty="0" smtClean="0"/>
          </a:p>
          <a:p>
            <a:pPr algn="just"/>
            <a:r>
              <a:rPr lang="pl-PL" b="1" dirty="0" smtClean="0">
                <a:latin typeface="Calibri" panose="020F0502020204030204" pitchFamily="34" charset="0"/>
              </a:rPr>
              <a:t>Wsparcie </a:t>
            </a:r>
            <a:r>
              <a:rPr lang="pl-PL" b="1" dirty="0">
                <a:latin typeface="Calibri" panose="020F0502020204030204" pitchFamily="34" charset="0"/>
              </a:rPr>
              <a:t>kierowane do otoczenia </a:t>
            </a:r>
            <a:r>
              <a:rPr lang="pl-PL" dirty="0">
                <a:latin typeface="Calibri" panose="020F0502020204030204" pitchFamily="34" charset="0"/>
              </a:rPr>
              <a:t>osób zagrożonych ubóstwem lub wykluczeniem społecznym </a:t>
            </a:r>
            <a:r>
              <a:rPr lang="pl-PL" b="1" dirty="0">
                <a:latin typeface="Calibri" panose="020F0502020204030204" pitchFamily="34" charset="0"/>
              </a:rPr>
              <a:t>jest możliwe, o ile jest ono niezbędne </a:t>
            </a:r>
            <a:r>
              <a:rPr lang="pl-PL" dirty="0">
                <a:latin typeface="Calibri" panose="020F0502020204030204" pitchFamily="34" charset="0"/>
              </a:rPr>
              <a:t>dla skutecznego wsparcia osób zagrożonych ubóstwem lub wykluczeniem </a:t>
            </a:r>
            <a:r>
              <a:rPr lang="pl-PL" dirty="0" smtClean="0">
                <a:latin typeface="Calibri" panose="020F0502020204030204" pitchFamily="34" charset="0"/>
              </a:rPr>
              <a:t>społecznym.</a:t>
            </a:r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90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2314423" y="116632"/>
            <a:ext cx="67121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OGÓLNE WARUNKI REALIZACJI WSPARCIA </a:t>
            </a:r>
            <a:b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</a:b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W RAMACH PODDZIAŁANIA 6.1.2.</a:t>
            </a:r>
            <a:endParaRPr lang="pl-PL" altLang="pl-PL" sz="1800" b="1" dirty="0">
              <a:solidFill>
                <a:prstClr val="white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323528" y="1052736"/>
            <a:ext cx="8424936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57188" lvl="0" indent="-357188" algn="just">
              <a:buFont typeface="Wingdings" pitchFamily="2" charset="2"/>
              <a:buChar char="Ø"/>
            </a:pPr>
            <a:endParaRPr lang="pl-PL" sz="2000" dirty="0" smtClean="0">
              <a:latin typeface="Calibri" panose="020F0502020204030204" pitchFamily="34" charset="0"/>
            </a:endParaRPr>
          </a:p>
          <a:p>
            <a:pPr marL="357188" lvl="0" indent="-357188" algn="just">
              <a:buFont typeface="Wingdings" pitchFamily="2" charset="2"/>
              <a:buChar char="Ø"/>
            </a:pPr>
            <a:r>
              <a:rPr lang="pl-PL" sz="2000" dirty="0" smtClean="0">
                <a:latin typeface="Calibri" panose="020F0502020204030204" pitchFamily="34" charset="0"/>
              </a:rPr>
              <a:t>Proces </a:t>
            </a:r>
            <a:r>
              <a:rPr lang="pl-PL" sz="2000" dirty="0">
                <a:latin typeface="Calibri" panose="020F0502020204030204" pitchFamily="34" charset="0"/>
              </a:rPr>
              <a:t>wsparcia osób i rodzin zagrożonych ubóstwem lub wykluczeniem społecznym odbywa się </a:t>
            </a:r>
            <a:r>
              <a:rPr lang="pl-PL" sz="2000" dirty="0" smtClean="0">
                <a:latin typeface="Calibri" panose="020F0502020204030204" pitchFamily="34" charset="0"/>
              </a:rPr>
              <a:t>w </a:t>
            </a:r>
            <a:r>
              <a:rPr lang="pl-PL" sz="2000" dirty="0">
                <a:latin typeface="Calibri" panose="020F0502020204030204" pitchFamily="34" charset="0"/>
              </a:rPr>
              <a:t>oparciu o </a:t>
            </a:r>
            <a:r>
              <a:rPr lang="pl-PL" sz="2000" b="1" dirty="0" smtClean="0">
                <a:solidFill>
                  <a:srgbClr val="800000"/>
                </a:solidFill>
                <a:latin typeface="Calibri" panose="020F0502020204030204" pitchFamily="34" charset="0"/>
              </a:rPr>
              <a:t>ŚCIEŻKĘ REINTEGRACJI</a:t>
            </a:r>
            <a:r>
              <a:rPr lang="pl-PL" sz="2000" dirty="0" smtClean="0">
                <a:latin typeface="Calibri" panose="020F0502020204030204" pitchFamily="34" charset="0"/>
              </a:rPr>
              <a:t>, </a:t>
            </a:r>
            <a:r>
              <a:rPr lang="pl-PL" sz="2000" dirty="0">
                <a:latin typeface="Calibri" panose="020F0502020204030204" pitchFamily="34" charset="0"/>
              </a:rPr>
              <a:t>stworzoną </a:t>
            </a:r>
            <a:r>
              <a:rPr lang="pl-PL" sz="2000" b="1" dirty="0">
                <a:solidFill>
                  <a:srgbClr val="800000"/>
                </a:solidFill>
                <a:latin typeface="Calibri" panose="020F0502020204030204" pitchFamily="34" charset="0"/>
              </a:rPr>
              <a:t>indywidualnie</a:t>
            </a:r>
            <a:r>
              <a:rPr lang="pl-PL" sz="2000" dirty="0">
                <a:latin typeface="Calibri" panose="020F0502020204030204" pitchFamily="34" charset="0"/>
              </a:rPr>
              <a:t> dla każdej osoby, rodziny, </a:t>
            </a:r>
            <a:r>
              <a:rPr lang="pl-PL" sz="2000" dirty="0" smtClean="0">
                <a:latin typeface="Calibri" panose="020F0502020204030204" pitchFamily="34" charset="0"/>
              </a:rPr>
              <a:t>z </a:t>
            </a:r>
            <a:r>
              <a:rPr lang="pl-PL" sz="2000" dirty="0">
                <a:latin typeface="Calibri" panose="020F0502020204030204" pitchFamily="34" charset="0"/>
              </a:rPr>
              <a:t>uwzględnieniem diagnozy sytuacji problemowej, zasobów, potencjału, predyspozycji, potrzeb. </a:t>
            </a:r>
            <a:endParaRPr lang="pl-PL" sz="2000" dirty="0" smtClean="0">
              <a:latin typeface="Calibri" panose="020F0502020204030204" pitchFamily="34" charset="0"/>
            </a:endParaRPr>
          </a:p>
          <a:p>
            <a:pPr marL="357188" lvl="0" indent="-357188" algn="just">
              <a:buFont typeface="Wingdings" pitchFamily="2" charset="2"/>
              <a:buChar char="Ø"/>
            </a:pPr>
            <a:r>
              <a:rPr lang="pl-PL" sz="2000" dirty="0" smtClean="0">
                <a:latin typeface="Calibri" panose="020F0502020204030204" pitchFamily="34" charset="0"/>
              </a:rPr>
              <a:t>Ścieżka </a:t>
            </a:r>
            <a:r>
              <a:rPr lang="pl-PL" sz="2000" dirty="0">
                <a:latin typeface="Calibri" panose="020F0502020204030204" pitchFamily="34" charset="0"/>
              </a:rPr>
              <a:t>reintegracji to najczęściej </a:t>
            </a:r>
            <a:r>
              <a:rPr lang="pl-PL" sz="2000" dirty="0">
                <a:solidFill>
                  <a:srgbClr val="800000"/>
                </a:solidFill>
                <a:latin typeface="Calibri" panose="020F0502020204030204" pitchFamily="34" charset="0"/>
              </a:rPr>
              <a:t>długotrwały proces reintegracji </a:t>
            </a:r>
            <a:r>
              <a:rPr lang="pl-PL" sz="2000" dirty="0">
                <a:latin typeface="Calibri" panose="020F0502020204030204" pitchFamily="34" charset="0"/>
              </a:rPr>
              <a:t>osób lub rodzin zagrożonych ubóstwem lub wykluczeniem społecznym </a:t>
            </a:r>
            <a:r>
              <a:rPr lang="pl-PL" sz="2000" dirty="0" smtClean="0">
                <a:latin typeface="Calibri" panose="020F0502020204030204" pitchFamily="34" charset="0"/>
              </a:rPr>
              <a:t>                                     i </a:t>
            </a:r>
            <a:r>
              <a:rPr lang="pl-PL" sz="2000" dirty="0">
                <a:latin typeface="Calibri" panose="020F0502020204030204" pitchFamily="34" charset="0"/>
              </a:rPr>
              <a:t>wyprowadzania tych osób i rodzin z ubóstwa </a:t>
            </a:r>
            <a:r>
              <a:rPr lang="pl-PL" sz="2000" dirty="0" smtClean="0">
                <a:latin typeface="Calibri" panose="020F0502020204030204" pitchFamily="34" charset="0"/>
              </a:rPr>
              <a:t>lub </a:t>
            </a:r>
            <a:r>
              <a:rPr lang="pl-PL" sz="2000" dirty="0">
                <a:latin typeface="Calibri" panose="020F0502020204030204" pitchFamily="34" charset="0"/>
              </a:rPr>
              <a:t>wykluczenia społecznego za pomocą zestawu </a:t>
            </a:r>
            <a:r>
              <a:rPr lang="pl-PL" sz="2000" dirty="0">
                <a:solidFill>
                  <a:srgbClr val="800000"/>
                </a:solidFill>
                <a:latin typeface="Calibri" panose="020F0502020204030204" pitchFamily="34" charset="0"/>
              </a:rPr>
              <a:t>kompleksowych i zindywidualizowanych form wsparcia</a:t>
            </a:r>
            <a:r>
              <a:rPr lang="pl-PL" sz="2000" dirty="0">
                <a:latin typeface="Calibri" panose="020F0502020204030204" pitchFamily="34" charset="0"/>
              </a:rPr>
              <a:t>, pozwalających </a:t>
            </a:r>
            <a:r>
              <a:rPr lang="pl-PL" sz="2000" dirty="0" smtClean="0">
                <a:latin typeface="Calibri" panose="020F0502020204030204" pitchFamily="34" charset="0"/>
              </a:rPr>
              <a:t>na </a:t>
            </a:r>
            <a:r>
              <a:rPr lang="pl-PL" sz="2000" dirty="0">
                <a:latin typeface="Calibri" panose="020F0502020204030204" pitchFamily="34" charset="0"/>
              </a:rPr>
              <a:t>reintegrację tych osób lub rodzin. </a:t>
            </a:r>
            <a:endParaRPr lang="pl-PL" sz="2000" dirty="0" smtClean="0">
              <a:latin typeface="Calibri" panose="020F0502020204030204" pitchFamily="34" charset="0"/>
            </a:endParaRPr>
          </a:p>
          <a:p>
            <a:pPr marL="357188" lvl="0" indent="-357188" algn="just">
              <a:buFont typeface="Wingdings" pitchFamily="2" charset="2"/>
              <a:buChar char="Ø"/>
            </a:pPr>
            <a:r>
              <a:rPr lang="pl-PL" sz="2000" dirty="0" smtClean="0">
                <a:latin typeface="Calibri" panose="020F0502020204030204" pitchFamily="34" charset="0"/>
              </a:rPr>
              <a:t>Ścieżka reintegracji może </a:t>
            </a:r>
            <a:r>
              <a:rPr lang="pl-PL" sz="2000" dirty="0">
                <a:latin typeface="Calibri" panose="020F0502020204030204" pitchFamily="34" charset="0"/>
              </a:rPr>
              <a:t>być realizowana w ramach jednego projektu (ścieżka udziału w projekcie) lub </a:t>
            </a:r>
            <a:r>
              <a:rPr lang="pl-PL" sz="2000" dirty="0" smtClean="0">
                <a:latin typeface="Calibri" panose="020F0502020204030204" pitchFamily="34" charset="0"/>
              </a:rPr>
              <a:t>wykraczać </a:t>
            </a:r>
            <a:r>
              <a:rPr lang="pl-PL" sz="2000" dirty="0">
                <a:latin typeface="Calibri" panose="020F0502020204030204" pitchFamily="34" charset="0"/>
              </a:rPr>
              <a:t>poza ramy jednego projektu i być kontynuowana w innym projekcie lub </a:t>
            </a:r>
            <a:r>
              <a:rPr lang="pl-PL" sz="2000" dirty="0" err="1">
                <a:latin typeface="Calibri" panose="020F0502020204030204" pitchFamily="34" charset="0"/>
              </a:rPr>
              <a:t>pozaprojektowo</a:t>
            </a:r>
            <a:r>
              <a:rPr lang="pl-PL" sz="2000" dirty="0">
                <a:latin typeface="Calibri" panose="020F0502020204030204" pitchFamily="34" charset="0"/>
              </a:rPr>
              <a:t>. Może być realizowana </a:t>
            </a:r>
            <a:r>
              <a:rPr lang="pl-PL" sz="2000" dirty="0" smtClean="0">
                <a:latin typeface="Calibri" panose="020F0502020204030204" pitchFamily="34" charset="0"/>
              </a:rPr>
              <a:t>przez </a:t>
            </a:r>
            <a:r>
              <a:rPr lang="pl-PL" sz="2000" dirty="0">
                <a:latin typeface="Calibri" panose="020F0502020204030204" pitchFamily="34" charset="0"/>
              </a:rPr>
              <a:t>jedną lub kilka instytucji, zazwyczaj w sposób sekwencyjny.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pl-PL" alt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86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2314423" y="116632"/>
            <a:ext cx="67121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OGÓLNE WARUNKI REALIZACJI WSPARCIA </a:t>
            </a:r>
            <a:b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</a:b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W RAMACH PODDZIAŁANIA 6.1.2.</a:t>
            </a:r>
            <a:endParaRPr lang="pl-PL" altLang="pl-PL" sz="1800" b="1" dirty="0">
              <a:solidFill>
                <a:prstClr val="white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251520" y="1052736"/>
            <a:ext cx="8568952" cy="4721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lvl="0" indent="-342900" algn="just">
              <a:buFont typeface="Wingdings" panose="05000000000000000000" pitchFamily="2" charset="2"/>
              <a:buChar char="Ø"/>
            </a:pPr>
            <a:endParaRPr lang="pl-PL" sz="2000" dirty="0" smtClean="0">
              <a:latin typeface="Calibri" panose="020F050202020403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pl-PL" sz="2000" dirty="0" smtClean="0">
                <a:latin typeface="Calibri" panose="020F0502020204030204" pitchFamily="34" charset="0"/>
              </a:rPr>
              <a:t>W </a:t>
            </a:r>
            <a:r>
              <a:rPr lang="pl-PL" sz="2000" dirty="0">
                <a:latin typeface="Calibri" panose="020F0502020204030204" pitchFamily="34" charset="0"/>
              </a:rPr>
              <a:t>odniesieniu do osób, których ścieżka reintegracji zakłada </a:t>
            </a:r>
            <a:r>
              <a:rPr lang="pl-PL" sz="2000" dirty="0">
                <a:solidFill>
                  <a:srgbClr val="800000"/>
                </a:solidFill>
                <a:latin typeface="Calibri" panose="020F0502020204030204" pitchFamily="34" charset="0"/>
              </a:rPr>
              <a:t>utworzenie przedsiębiorstwa społecznego lub zatrudnienie w takim </a:t>
            </a:r>
            <a:r>
              <a:rPr lang="pl-PL" sz="2000" dirty="0">
                <a:latin typeface="Calibri" panose="020F0502020204030204" pitchFamily="34" charset="0"/>
              </a:rPr>
              <a:t>przedsiębiorstwie, wsparcie jest kontynuowane w ramach Poddziałania </a:t>
            </a:r>
            <a:r>
              <a:rPr lang="pl-PL" sz="2000" dirty="0" smtClean="0">
                <a:latin typeface="Calibri" panose="020F0502020204030204" pitchFamily="34" charset="0"/>
              </a:rPr>
              <a:t>6.3.1. </a:t>
            </a:r>
            <a:r>
              <a:rPr lang="pl-PL" sz="2000" i="1" dirty="0">
                <a:latin typeface="Calibri" panose="020F0502020204030204" pitchFamily="34" charset="0"/>
              </a:rPr>
              <a:t>Podmioty ekonomii społecznej - mechanizm ZIT </a:t>
            </a:r>
            <a:r>
              <a:rPr lang="pl-PL" sz="2000" dirty="0">
                <a:latin typeface="Calibri" panose="020F0502020204030204" pitchFamily="34" charset="0"/>
              </a:rPr>
              <a:t>lub Poddziałania </a:t>
            </a:r>
            <a:r>
              <a:rPr lang="pl-PL" sz="2000" dirty="0" smtClean="0">
                <a:latin typeface="Calibri" panose="020F0502020204030204" pitchFamily="34" charset="0"/>
              </a:rPr>
              <a:t>6.3.2. </a:t>
            </a:r>
            <a:r>
              <a:rPr lang="pl-PL" sz="2000" i="1" dirty="0">
                <a:latin typeface="Calibri" panose="020F0502020204030204" pitchFamily="34" charset="0"/>
              </a:rPr>
              <a:t>Podmioty ekonomii społecznej</a:t>
            </a:r>
            <a:r>
              <a:rPr lang="pl-PL" sz="2000" dirty="0" smtClean="0">
                <a:latin typeface="Calibri" panose="020F0502020204030204" pitchFamily="34" charset="0"/>
              </a:rPr>
              <a:t>.</a:t>
            </a: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endParaRPr lang="pl-PL" sz="2000" dirty="0" smtClean="0">
              <a:latin typeface="Calibri" panose="020F050202020403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pl-PL" sz="2000" dirty="0" smtClean="0">
                <a:latin typeface="Calibri" panose="020F0502020204030204" pitchFamily="34" charset="0"/>
              </a:rPr>
              <a:t>W </a:t>
            </a:r>
            <a:r>
              <a:rPr lang="pl-PL" sz="2000" dirty="0">
                <a:latin typeface="Calibri" panose="020F0502020204030204" pitchFamily="34" charset="0"/>
              </a:rPr>
              <a:t>ramach ścieżki reintegracji, obok usług aktywnej integracji, </a:t>
            </a:r>
            <a:r>
              <a:rPr lang="pl-PL" sz="2000" dirty="0">
                <a:solidFill>
                  <a:srgbClr val="800000"/>
                </a:solidFill>
                <a:latin typeface="Calibri" panose="020F0502020204030204" pitchFamily="34" charset="0"/>
              </a:rPr>
              <a:t>mogą być realizowane usługi społeczne, jeżeli jest to niezbędne </a:t>
            </a:r>
            <a:r>
              <a:rPr lang="pl-PL" sz="2000" dirty="0">
                <a:latin typeface="Calibri" panose="020F0502020204030204" pitchFamily="34" charset="0"/>
              </a:rPr>
              <a:t>dla zapewnienia indywidualizacji i kompleksowości wsparcia dla konkretnej osoby, rodziny, środowiska i przyczynia się do realizacji celów aktywnej </a:t>
            </a:r>
            <a:r>
              <a:rPr lang="pl-PL" sz="2000" dirty="0" smtClean="0">
                <a:latin typeface="Calibri" panose="020F0502020204030204" pitchFamily="34" charset="0"/>
              </a:rPr>
              <a:t>integracji, </a:t>
            </a:r>
            <a:r>
              <a:rPr lang="pl-PL" sz="2000" dirty="0">
                <a:latin typeface="Calibri" panose="020F0502020204030204" pitchFamily="34" charset="0"/>
              </a:rPr>
              <a:t>przy </a:t>
            </a:r>
            <a:r>
              <a:rPr lang="pl-PL" sz="2000" dirty="0" smtClean="0">
                <a:latin typeface="Calibri" panose="020F0502020204030204" pitchFamily="34" charset="0"/>
              </a:rPr>
              <a:t>czym </a:t>
            </a:r>
            <a:r>
              <a:rPr lang="pl-PL" sz="2000" b="1" dirty="0" smtClean="0">
                <a:latin typeface="Calibri" panose="020F0502020204030204" pitchFamily="34" charset="0"/>
              </a:rPr>
              <a:t>wsparcie jest skoncentrowane na osobie i jej potrzebach</a:t>
            </a:r>
            <a:r>
              <a:rPr lang="pl-PL" sz="2000" dirty="0" smtClean="0">
                <a:latin typeface="Calibri" panose="020F0502020204030204" pitchFamily="34" charset="0"/>
              </a:rPr>
              <a:t>, </a:t>
            </a:r>
            <a:r>
              <a:rPr lang="pl-PL" sz="2000" dirty="0">
                <a:latin typeface="Calibri" panose="020F0502020204030204" pitchFamily="34" charset="0"/>
              </a:rPr>
              <a:t>a nie na rozwijaniu usług. </a:t>
            </a:r>
          </a:p>
          <a:p>
            <a:pPr lvl="0" algn="just">
              <a:buNone/>
            </a:pPr>
            <a:endParaRPr lang="pl-PL" sz="2400" dirty="0">
              <a:latin typeface="Calibri" panose="020F0502020204030204" pitchFamily="34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pl-PL" alt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34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2314423" y="116632"/>
            <a:ext cx="67121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OGÓLNE WARUNKI REALIZACJI WSPARCIA </a:t>
            </a:r>
            <a:b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</a:b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W RAMACH PODDZIAŁANIA 6.1.2.</a:t>
            </a:r>
            <a:endParaRPr lang="pl-PL" altLang="pl-PL" sz="1800" b="1" dirty="0">
              <a:solidFill>
                <a:prstClr val="white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266333" y="1052736"/>
            <a:ext cx="8482131" cy="390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lvl="0" indent="-342900" algn="just">
              <a:buFont typeface="Wingdings" panose="05000000000000000000" pitchFamily="2" charset="2"/>
              <a:buChar char="Ø"/>
            </a:pPr>
            <a:endParaRPr lang="pl-PL" sz="2000" dirty="0" smtClean="0">
              <a:solidFill>
                <a:srgbClr val="800000"/>
              </a:solidFill>
              <a:latin typeface="Calibri" panose="020F050202020403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pl-PL" sz="2000" b="1" dirty="0" smtClean="0">
                <a:solidFill>
                  <a:srgbClr val="800000"/>
                </a:solidFill>
                <a:latin typeface="Calibri" panose="020F0502020204030204" pitchFamily="34" charset="0"/>
              </a:rPr>
              <a:t>Preferowane </a:t>
            </a:r>
            <a:r>
              <a:rPr lang="pl-PL" sz="2000" b="1" dirty="0">
                <a:solidFill>
                  <a:srgbClr val="800000"/>
                </a:solidFill>
                <a:latin typeface="Calibri" panose="020F0502020204030204" pitchFamily="34" charset="0"/>
              </a:rPr>
              <a:t>do wsparcia są osoby: </a:t>
            </a:r>
          </a:p>
          <a:p>
            <a:pPr marL="633413" lvl="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2000" dirty="0" smtClean="0">
                <a:latin typeface="Calibri" panose="020F0502020204030204" pitchFamily="34" charset="0"/>
              </a:rPr>
              <a:t>doświadczające </a:t>
            </a:r>
            <a:r>
              <a:rPr lang="pl-PL" sz="2000" dirty="0">
                <a:latin typeface="Calibri" panose="020F0502020204030204" pitchFamily="34" charset="0"/>
              </a:rPr>
              <a:t>wielokrotnego wykluczenia społecznego, czyli wykluczenia </a:t>
            </a:r>
            <a:r>
              <a:rPr lang="pl-PL" sz="2000" dirty="0" smtClean="0">
                <a:latin typeface="Calibri" panose="020F0502020204030204" pitchFamily="34" charset="0"/>
              </a:rPr>
              <a:t/>
            </a:r>
            <a:br>
              <a:rPr lang="pl-PL" sz="2000" dirty="0" smtClean="0">
                <a:latin typeface="Calibri" panose="020F0502020204030204" pitchFamily="34" charset="0"/>
              </a:rPr>
            </a:br>
            <a:r>
              <a:rPr lang="pl-PL" sz="2000" dirty="0" smtClean="0">
                <a:latin typeface="Calibri" panose="020F0502020204030204" pitchFamily="34" charset="0"/>
              </a:rPr>
              <a:t>z </a:t>
            </a:r>
            <a:r>
              <a:rPr lang="pl-PL" sz="2000" dirty="0">
                <a:latin typeface="Calibri" panose="020F0502020204030204" pitchFamily="34" charset="0"/>
              </a:rPr>
              <a:t>powodu więcej niż jednej z przesłanek, o których mowa w definicji  osób </a:t>
            </a:r>
            <a:r>
              <a:rPr lang="pl-PL" sz="2000" dirty="0" smtClean="0">
                <a:latin typeface="Calibri" panose="020F0502020204030204" pitchFamily="34" charset="0"/>
              </a:rPr>
              <a:t/>
            </a:r>
            <a:br>
              <a:rPr lang="pl-PL" sz="2000" dirty="0" smtClean="0">
                <a:latin typeface="Calibri" panose="020F0502020204030204" pitchFamily="34" charset="0"/>
              </a:rPr>
            </a:br>
            <a:r>
              <a:rPr lang="pl-PL" sz="2000" dirty="0" smtClean="0">
                <a:latin typeface="Calibri" panose="020F0502020204030204" pitchFamily="34" charset="0"/>
              </a:rPr>
              <a:t>lub </a:t>
            </a:r>
            <a:r>
              <a:rPr lang="pl-PL" sz="2000" dirty="0">
                <a:latin typeface="Calibri" panose="020F0502020204030204" pitchFamily="34" charset="0"/>
              </a:rPr>
              <a:t>rodzin zagrożonych ubóstwem </a:t>
            </a:r>
            <a:r>
              <a:rPr lang="pl-PL" sz="2000" dirty="0" smtClean="0">
                <a:latin typeface="Calibri" panose="020F0502020204030204" pitchFamily="34" charset="0"/>
              </a:rPr>
              <a:t>lub </a:t>
            </a:r>
            <a:r>
              <a:rPr lang="pl-PL" sz="2000" dirty="0">
                <a:latin typeface="Calibri" panose="020F0502020204030204" pitchFamily="34" charset="0"/>
              </a:rPr>
              <a:t>wykluczeniem </a:t>
            </a:r>
            <a:r>
              <a:rPr lang="pl-PL" sz="2000" dirty="0" smtClean="0">
                <a:latin typeface="Calibri" panose="020F0502020204030204" pitchFamily="34" charset="0"/>
              </a:rPr>
              <a:t>społecznym,</a:t>
            </a:r>
          </a:p>
          <a:p>
            <a:pPr marL="633413" lvl="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2000" dirty="0" smtClean="0">
                <a:latin typeface="Calibri" panose="020F0502020204030204" pitchFamily="34" charset="0"/>
              </a:rPr>
              <a:t>o </a:t>
            </a:r>
            <a:r>
              <a:rPr lang="pl-PL" sz="2000" dirty="0">
                <a:latin typeface="Calibri" panose="020F0502020204030204" pitchFamily="34" charset="0"/>
              </a:rPr>
              <a:t>znacznym lub umiarkowanym stopniu niepełnosprawności, </a:t>
            </a:r>
          </a:p>
          <a:p>
            <a:pPr marL="633413" lvl="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2000" dirty="0" smtClean="0">
                <a:latin typeface="Calibri" panose="020F0502020204030204" pitchFamily="34" charset="0"/>
              </a:rPr>
              <a:t>z </a:t>
            </a:r>
            <a:r>
              <a:rPr lang="pl-PL" sz="2000" dirty="0">
                <a:latin typeface="Calibri" panose="020F0502020204030204" pitchFamily="34" charset="0"/>
              </a:rPr>
              <a:t>niepełnosprawnościami sprzężonymi, z niepełnosprawnością intelektualną oraz osoby </a:t>
            </a:r>
            <a:r>
              <a:rPr lang="pl-PL" sz="2000" dirty="0" smtClean="0">
                <a:latin typeface="Calibri" panose="020F0502020204030204" pitchFamily="34" charset="0"/>
              </a:rPr>
              <a:t>z </a:t>
            </a:r>
            <a:r>
              <a:rPr lang="pl-PL" sz="2000" dirty="0">
                <a:latin typeface="Calibri" panose="020F0502020204030204" pitchFamily="34" charset="0"/>
              </a:rPr>
              <a:t>zaburzeniami psychicznymi</a:t>
            </a:r>
            <a:r>
              <a:rPr lang="pl-PL" sz="2000" dirty="0" smtClean="0">
                <a:latin typeface="Calibri" panose="020F0502020204030204" pitchFamily="34" charset="0"/>
              </a:rPr>
              <a:t>.</a:t>
            </a:r>
          </a:p>
          <a:p>
            <a:pPr lvl="0" algn="just">
              <a:spcBef>
                <a:spcPts val="0"/>
              </a:spcBef>
              <a:buNone/>
            </a:pPr>
            <a:endParaRPr lang="pl-PL" sz="2000" dirty="0">
              <a:latin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000" dirty="0">
                <a:solidFill>
                  <a:srgbClr val="800000"/>
                </a:solidFill>
                <a:latin typeface="Calibri" panose="020F0502020204030204" pitchFamily="34" charset="0"/>
              </a:rPr>
              <a:t>Wsparcie</a:t>
            </a:r>
            <a:r>
              <a:rPr lang="pl-PL" sz="2000" dirty="0">
                <a:latin typeface="Calibri" panose="020F0502020204030204" pitchFamily="34" charset="0"/>
              </a:rPr>
              <a:t> w ramach Osi jest </a:t>
            </a:r>
            <a:r>
              <a:rPr lang="pl-PL" sz="2000" dirty="0">
                <a:solidFill>
                  <a:srgbClr val="800000"/>
                </a:solidFill>
                <a:latin typeface="Calibri" panose="020F0502020204030204" pitchFamily="34" charset="0"/>
              </a:rPr>
              <a:t>komplementarne </a:t>
            </a:r>
            <a:r>
              <a:rPr lang="pl-PL" sz="2000" dirty="0" smtClean="0">
                <a:solidFill>
                  <a:srgbClr val="800000"/>
                </a:solidFill>
                <a:latin typeface="Calibri" panose="020F0502020204030204" pitchFamily="34" charset="0"/>
              </a:rPr>
              <a:t>z </a:t>
            </a:r>
            <a:r>
              <a:rPr lang="pl-PL" sz="2000" dirty="0">
                <a:solidFill>
                  <a:srgbClr val="800000"/>
                </a:solidFill>
                <a:latin typeface="Calibri" panose="020F0502020204030204" pitchFamily="34" charset="0"/>
              </a:rPr>
              <a:t>Programem Operacyjnym Pomoc Żywnościowa </a:t>
            </a:r>
            <a:r>
              <a:rPr lang="pl-PL" sz="2000" dirty="0" smtClean="0">
                <a:solidFill>
                  <a:srgbClr val="800000"/>
                </a:solidFill>
                <a:latin typeface="Calibri" panose="020F0502020204030204" pitchFamily="34" charset="0"/>
              </a:rPr>
              <a:t>2014-2020</a:t>
            </a:r>
            <a:r>
              <a:rPr lang="pl-PL" sz="2000" dirty="0" smtClean="0">
                <a:latin typeface="Calibri" panose="020F0502020204030204" pitchFamily="34" charset="0"/>
              </a:rPr>
              <a:t> współfinansowanym ze </a:t>
            </a:r>
            <a:r>
              <a:rPr lang="pl-PL" sz="2000" dirty="0">
                <a:latin typeface="Calibri" panose="020F0502020204030204" pitchFamily="34" charset="0"/>
              </a:rPr>
              <a:t>środków Europejskiego Funduszu Pomocy Najbardziej </a:t>
            </a:r>
            <a:r>
              <a:rPr lang="pl-PL" sz="2000" dirty="0" smtClean="0">
                <a:latin typeface="Calibri" panose="020F0502020204030204" pitchFamily="34" charset="0"/>
              </a:rPr>
              <a:t>Potrzebującym.</a:t>
            </a:r>
            <a:endParaRPr lang="pl-PL" altLang="pl-PL" sz="2000" b="1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pl-PL" alt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46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2314423" y="116632"/>
            <a:ext cx="67121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OGÓLNE WARUNKI REALIZACJI WSPARCIA </a:t>
            </a:r>
            <a:b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</a:b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W RAMACH PODDZIAŁANIA 6.1.2.</a:t>
            </a:r>
            <a:endParaRPr lang="pl-PL" altLang="pl-PL" sz="1800" b="1" dirty="0">
              <a:solidFill>
                <a:prstClr val="white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79512" y="1048588"/>
            <a:ext cx="8568952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lvl="0" indent="-342900" algn="just">
              <a:buFont typeface="Wingdings" panose="05000000000000000000" pitchFamily="2" charset="2"/>
              <a:buChar char="Ø"/>
            </a:pPr>
            <a:endParaRPr lang="pl-PL" sz="2000" dirty="0" smtClean="0">
              <a:latin typeface="Calibri" panose="020F050202020403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pl-PL" sz="2000" dirty="0" smtClean="0">
                <a:latin typeface="Calibri" panose="020F0502020204030204" pitchFamily="34" charset="0"/>
              </a:rPr>
              <a:t>Wsparcie kierowane </a:t>
            </a:r>
            <a:r>
              <a:rPr lang="pl-PL" sz="2000" dirty="0">
                <a:latin typeface="Calibri" panose="020F0502020204030204" pitchFamily="34" charset="0"/>
              </a:rPr>
              <a:t>jest do osób, wobec których zastosowanie wyłącznie instrumentów i usług rynku pracy jest niewystarczające i istnieje konieczność zastosowania </a:t>
            </a:r>
            <a:r>
              <a:rPr lang="pl-PL" sz="2000" dirty="0">
                <a:solidFill>
                  <a:srgbClr val="800000"/>
                </a:solidFill>
                <a:latin typeface="Calibri" panose="020F0502020204030204" pitchFamily="34" charset="0"/>
              </a:rPr>
              <a:t>w pierwszej kolejności instrumentów aktywnej integracji </a:t>
            </a:r>
            <a:r>
              <a:rPr lang="pl-PL" sz="2000" dirty="0" smtClean="0">
                <a:solidFill>
                  <a:srgbClr val="800000"/>
                </a:solidFill>
                <a:latin typeface="Calibri" panose="020F0502020204030204" pitchFamily="34" charset="0"/>
              </a:rPr>
              <a:t/>
            </a:r>
            <a:br>
              <a:rPr lang="pl-PL" sz="2000" dirty="0" smtClean="0">
                <a:solidFill>
                  <a:srgbClr val="800000"/>
                </a:solidFill>
                <a:latin typeface="Calibri" panose="020F0502020204030204" pitchFamily="34" charset="0"/>
              </a:rPr>
            </a:br>
            <a:r>
              <a:rPr lang="pl-PL" sz="2000" dirty="0" smtClean="0">
                <a:solidFill>
                  <a:srgbClr val="800000"/>
                </a:solidFill>
                <a:latin typeface="Calibri" panose="020F0502020204030204" pitchFamily="34" charset="0"/>
              </a:rPr>
              <a:t>o </a:t>
            </a:r>
            <a:r>
              <a:rPr lang="pl-PL" sz="2000" dirty="0">
                <a:solidFill>
                  <a:srgbClr val="800000"/>
                </a:solidFill>
                <a:latin typeface="Calibri" panose="020F0502020204030204" pitchFamily="34" charset="0"/>
              </a:rPr>
              <a:t>charakterze społecznym</a:t>
            </a:r>
            <a:r>
              <a:rPr lang="pl-PL" sz="2000" dirty="0">
                <a:latin typeface="Calibri" panose="020F0502020204030204" pitchFamily="34" charset="0"/>
              </a:rPr>
              <a:t>. </a:t>
            </a:r>
            <a:endParaRPr lang="pl-PL" sz="2000" dirty="0" smtClean="0">
              <a:latin typeface="Calibri" panose="020F050202020403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pl-PL" sz="2000" dirty="0" smtClean="0">
                <a:latin typeface="Calibri" panose="020F0502020204030204" pitchFamily="34" charset="0"/>
              </a:rPr>
              <a:t>W  </a:t>
            </a:r>
            <a:r>
              <a:rPr lang="pl-PL" sz="2000" dirty="0">
                <a:latin typeface="Calibri" panose="020F0502020204030204" pitchFamily="34" charset="0"/>
              </a:rPr>
              <a:t>przypadku projektów, w ramach których wsparciem objęte są </a:t>
            </a:r>
            <a:r>
              <a:rPr lang="pl-PL" sz="2000" dirty="0">
                <a:solidFill>
                  <a:srgbClr val="800000"/>
                </a:solidFill>
                <a:latin typeface="Calibri" panose="020F0502020204030204" pitchFamily="34" charset="0"/>
              </a:rPr>
              <a:t>osoby bezrobotne zarejestrowane w </a:t>
            </a:r>
            <a:r>
              <a:rPr lang="pl-PL" sz="2000" dirty="0" smtClean="0">
                <a:solidFill>
                  <a:srgbClr val="800000"/>
                </a:solidFill>
                <a:latin typeface="Calibri" panose="020F0502020204030204" pitchFamily="34" charset="0"/>
              </a:rPr>
              <a:t>PUP, </a:t>
            </a:r>
            <a:r>
              <a:rPr lang="pl-PL" sz="2000" dirty="0">
                <a:latin typeface="Calibri" panose="020F0502020204030204" pitchFamily="34" charset="0"/>
              </a:rPr>
              <a:t>a których głównym </a:t>
            </a:r>
            <a:r>
              <a:rPr lang="pl-PL" sz="2000" dirty="0">
                <a:solidFill>
                  <a:srgbClr val="800000"/>
                </a:solidFill>
                <a:latin typeface="Calibri" panose="020F0502020204030204" pitchFamily="34" charset="0"/>
              </a:rPr>
              <a:t>celem jest aktywizacja zawodowa </a:t>
            </a:r>
            <a:r>
              <a:rPr lang="pl-PL" sz="2000" dirty="0">
                <a:latin typeface="Calibri" panose="020F0502020204030204" pitchFamily="34" charset="0"/>
              </a:rPr>
              <a:t>uczestników, wsparcie kierowane jest </a:t>
            </a:r>
            <a:r>
              <a:rPr lang="pl-PL" sz="2000" dirty="0">
                <a:solidFill>
                  <a:srgbClr val="800000"/>
                </a:solidFill>
                <a:latin typeface="Calibri" panose="020F0502020204030204" pitchFamily="34" charset="0"/>
              </a:rPr>
              <a:t>wyłącznie</a:t>
            </a:r>
            <a:r>
              <a:rPr lang="pl-PL" sz="2000" dirty="0">
                <a:latin typeface="Calibri" panose="020F0502020204030204" pitchFamily="34" charset="0"/>
              </a:rPr>
              <a:t> do osób zakwalifikowanych do </a:t>
            </a:r>
            <a:r>
              <a:rPr lang="pl-PL" sz="2000" dirty="0">
                <a:solidFill>
                  <a:srgbClr val="800000"/>
                </a:solidFill>
                <a:latin typeface="Calibri" panose="020F0502020204030204" pitchFamily="34" charset="0"/>
              </a:rPr>
              <a:t>III profilu </a:t>
            </a:r>
            <a:r>
              <a:rPr lang="pl-PL" sz="2000" dirty="0" smtClean="0">
                <a:solidFill>
                  <a:srgbClr val="800000"/>
                </a:solidFill>
                <a:latin typeface="Calibri" panose="020F0502020204030204" pitchFamily="34" charset="0"/>
              </a:rPr>
              <a:t>pomocy (</a:t>
            </a:r>
            <a:r>
              <a:rPr lang="pl-PL" sz="2000" dirty="0">
                <a:solidFill>
                  <a:schemeClr val="accent2"/>
                </a:solidFill>
                <a:latin typeface="Calibri" panose="020F0502020204030204" pitchFamily="34" charset="0"/>
              </a:rPr>
              <a:t>dla osób oddalonych od rynku pracy, wymagających szczególnego </a:t>
            </a:r>
            <a:r>
              <a:rPr lang="pl-PL" sz="2000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wsparcia)</a:t>
            </a:r>
            <a:r>
              <a:rPr lang="pl-PL" sz="2000" dirty="0" smtClean="0">
                <a:solidFill>
                  <a:srgbClr val="800000"/>
                </a:solidFill>
                <a:latin typeface="Calibri" panose="020F0502020204030204" pitchFamily="34" charset="0"/>
              </a:rPr>
              <a:t> </a:t>
            </a:r>
            <a:r>
              <a:rPr lang="pl-PL" sz="2000" dirty="0">
                <a:latin typeface="Calibri" panose="020F0502020204030204" pitchFamily="34" charset="0"/>
              </a:rPr>
              <a:t>i skierowanych do objęcia </a:t>
            </a:r>
            <a:r>
              <a:rPr lang="pl-PL" sz="2000" dirty="0">
                <a:solidFill>
                  <a:srgbClr val="800000"/>
                </a:solidFill>
                <a:latin typeface="Calibri" panose="020F0502020204030204" pitchFamily="34" charset="0"/>
              </a:rPr>
              <a:t>Programem Aktywizacja i </a:t>
            </a:r>
            <a:r>
              <a:rPr lang="pl-PL" sz="2000" dirty="0" smtClean="0">
                <a:solidFill>
                  <a:srgbClr val="800000"/>
                </a:solidFill>
                <a:latin typeface="Calibri" panose="020F0502020204030204" pitchFamily="34" charset="0"/>
              </a:rPr>
              <a:t>Integracja</a:t>
            </a:r>
            <a:r>
              <a:rPr lang="pl-PL" sz="2000" dirty="0" smtClean="0">
                <a:latin typeface="Calibri" panose="020F0502020204030204" pitchFamily="34" charset="0"/>
              </a:rPr>
              <a:t>. 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pl-PL" sz="2000" b="1" dirty="0" smtClean="0">
                <a:latin typeface="Calibri" panose="020F0502020204030204" pitchFamily="34" charset="0"/>
              </a:rPr>
              <a:t>Osoby </a:t>
            </a:r>
            <a:r>
              <a:rPr lang="pl-PL" sz="2000" b="1" dirty="0">
                <a:latin typeface="Calibri" panose="020F0502020204030204" pitchFamily="34" charset="0"/>
              </a:rPr>
              <a:t>bezrobotne zakwalifikowane do profilu I lub II </a:t>
            </a:r>
            <a:r>
              <a:rPr lang="pl-PL" sz="2000" dirty="0">
                <a:latin typeface="Calibri" panose="020F0502020204030204" pitchFamily="34" charset="0"/>
              </a:rPr>
              <a:t>mogą w ramach projektów zostać objęte </a:t>
            </a:r>
            <a:r>
              <a:rPr lang="pl-PL" sz="2000" b="1" dirty="0">
                <a:latin typeface="Calibri" panose="020F0502020204030204" pitchFamily="34" charset="0"/>
              </a:rPr>
              <a:t>wyłącznie usługami aktywnej integracji </a:t>
            </a:r>
            <a:r>
              <a:rPr lang="pl-PL" sz="2000" b="1" dirty="0" smtClean="0">
                <a:latin typeface="Calibri" panose="020F0502020204030204" pitchFamily="34" charset="0"/>
              </a:rPr>
              <a:t>                               o </a:t>
            </a:r>
            <a:r>
              <a:rPr lang="pl-PL" sz="2000" b="1" dirty="0">
                <a:latin typeface="Calibri" panose="020F0502020204030204" pitchFamily="34" charset="0"/>
              </a:rPr>
              <a:t>charakterze społecznym.</a:t>
            </a:r>
          </a:p>
          <a:p>
            <a:pPr algn="just">
              <a:buNone/>
            </a:pPr>
            <a:endParaRPr lang="pl-PL" altLang="pl-PL" sz="2500" b="1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pl-PL" alt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58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2314423" y="116632"/>
            <a:ext cx="67121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OGÓLNE WARUNKI REALIZACJI WSPARCIA </a:t>
            </a:r>
            <a:b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</a:b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W RAMACH PODDZIAŁANIA 6.1.2.</a:t>
            </a:r>
            <a:endParaRPr lang="pl-PL" altLang="pl-PL" sz="1800" b="1" dirty="0">
              <a:solidFill>
                <a:prstClr val="white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79512" y="1052736"/>
            <a:ext cx="8640960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lvl="0" indent="-342900" algn="just">
              <a:buFont typeface="Wingdings" panose="05000000000000000000" pitchFamily="2" charset="2"/>
              <a:buChar char="Ø"/>
            </a:pPr>
            <a:endParaRPr lang="pl-PL" sz="2000" dirty="0" smtClean="0">
              <a:latin typeface="Calibri" panose="020F050202020403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pl-PL" sz="2000" dirty="0" smtClean="0">
                <a:latin typeface="Calibri" panose="020F0502020204030204" pitchFamily="34" charset="0"/>
              </a:rPr>
              <a:t>Beneficjenci </a:t>
            </a:r>
            <a:r>
              <a:rPr lang="pl-PL" sz="2000" dirty="0">
                <a:latin typeface="Calibri" panose="020F0502020204030204" pitchFamily="34" charset="0"/>
              </a:rPr>
              <a:t>w umowie o dofinansowanie projektu są zobowiązani </a:t>
            </a:r>
            <a:r>
              <a:rPr lang="pl-PL" sz="2000" dirty="0" smtClean="0">
                <a:latin typeface="Calibri" panose="020F0502020204030204" pitchFamily="34" charset="0"/>
              </a:rPr>
              <a:t/>
            </a:r>
            <a:br>
              <a:rPr lang="pl-PL" sz="2000" dirty="0" smtClean="0">
                <a:latin typeface="Calibri" panose="020F0502020204030204" pitchFamily="34" charset="0"/>
              </a:rPr>
            </a:br>
            <a:r>
              <a:rPr lang="pl-PL" sz="2000" dirty="0" smtClean="0">
                <a:latin typeface="Calibri" panose="020F0502020204030204" pitchFamily="34" charset="0"/>
              </a:rPr>
              <a:t>do </a:t>
            </a:r>
            <a:r>
              <a:rPr lang="pl-PL" sz="2000" dirty="0">
                <a:solidFill>
                  <a:srgbClr val="800000"/>
                </a:solidFill>
                <a:latin typeface="Calibri" panose="020F0502020204030204" pitchFamily="34" charset="0"/>
              </a:rPr>
              <a:t>informowania właściwych terytorialnie OPS </a:t>
            </a:r>
            <a:r>
              <a:rPr lang="pl-PL" sz="2000" dirty="0" smtClean="0">
                <a:solidFill>
                  <a:srgbClr val="800000"/>
                </a:solidFill>
                <a:latin typeface="Calibri" panose="020F0502020204030204" pitchFamily="34" charset="0"/>
              </a:rPr>
              <a:t>i </a:t>
            </a:r>
            <a:r>
              <a:rPr lang="pl-PL" sz="2000" dirty="0">
                <a:solidFill>
                  <a:srgbClr val="800000"/>
                </a:solidFill>
                <a:latin typeface="Calibri" panose="020F0502020204030204" pitchFamily="34" charset="0"/>
              </a:rPr>
              <a:t>PCPR o realizowanych projektach</a:t>
            </a:r>
            <a:r>
              <a:rPr lang="pl-PL" sz="2000" dirty="0">
                <a:latin typeface="Calibri" panose="020F0502020204030204" pitchFamily="34" charset="0"/>
              </a:rPr>
              <a:t>, m.in. w celu zachowania zgodności planowanego wsparcia </a:t>
            </a:r>
            <a:r>
              <a:rPr lang="pl-PL" sz="2000" dirty="0" smtClean="0">
                <a:latin typeface="Calibri" panose="020F0502020204030204" pitchFamily="34" charset="0"/>
              </a:rPr>
              <a:t/>
            </a:r>
            <a:br>
              <a:rPr lang="pl-PL" sz="2000" dirty="0" smtClean="0">
                <a:latin typeface="Calibri" panose="020F0502020204030204" pitchFamily="34" charset="0"/>
              </a:rPr>
            </a:br>
            <a:r>
              <a:rPr lang="pl-PL" sz="2000" dirty="0" smtClean="0">
                <a:latin typeface="Calibri" panose="020F0502020204030204" pitchFamily="34" charset="0"/>
              </a:rPr>
              <a:t>ze </a:t>
            </a:r>
            <a:r>
              <a:rPr lang="pl-PL" sz="2000" dirty="0">
                <a:latin typeface="Calibri" panose="020F0502020204030204" pitchFamily="34" charset="0"/>
              </a:rPr>
              <a:t>ścieżkami reintegracji opracowanymi przez niniejsze instytucje </a:t>
            </a:r>
            <a:r>
              <a:rPr lang="pl-PL" sz="2000" dirty="0" smtClean="0">
                <a:latin typeface="Calibri" panose="020F0502020204030204" pitchFamily="34" charset="0"/>
              </a:rPr>
              <a:t>dla </a:t>
            </a:r>
            <a:r>
              <a:rPr lang="pl-PL" sz="2000" dirty="0">
                <a:latin typeface="Calibri" panose="020F0502020204030204" pitchFamily="34" charset="0"/>
              </a:rPr>
              <a:t>ich klientów lub uczestników projektów przez nie realizowanych i niepowielania wsparcia </a:t>
            </a:r>
            <a:r>
              <a:rPr lang="pl-PL" sz="2000" dirty="0" smtClean="0">
                <a:latin typeface="Calibri" panose="020F0502020204030204" pitchFamily="34" charset="0"/>
              </a:rPr>
              <a:t>już </a:t>
            </a:r>
            <a:r>
              <a:rPr lang="pl-PL" sz="2000" dirty="0">
                <a:latin typeface="Calibri" panose="020F0502020204030204" pitchFamily="34" charset="0"/>
              </a:rPr>
              <a:t>udzielonego danej osobie.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endParaRPr lang="pl-PL" sz="2000" dirty="0" smtClean="0">
              <a:latin typeface="Calibri" panose="020F0502020204030204" pitchFamily="34" charset="0"/>
            </a:endParaRPr>
          </a:p>
          <a:p>
            <a:pPr algn="just">
              <a:buNone/>
            </a:pPr>
            <a:endParaRPr lang="pl-PL" altLang="pl-PL" sz="2500" b="1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pl-PL" alt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45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2314423" y="116632"/>
            <a:ext cx="67121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OGÓLNE WARUNKI REALIZACJI WSPARCIA </a:t>
            </a:r>
            <a:b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</a:b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W RAMACH PODDZIAŁANIA 6.1.2.</a:t>
            </a:r>
            <a:endParaRPr lang="pl-PL" altLang="pl-PL" sz="1800" b="1" dirty="0">
              <a:solidFill>
                <a:prstClr val="white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79512" y="1052736"/>
            <a:ext cx="8568952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lvl="0" indent="-342900" algn="just">
              <a:buFont typeface="Wingdings" panose="05000000000000000000" pitchFamily="2" charset="2"/>
              <a:buChar char="Ø"/>
            </a:pPr>
            <a:endParaRPr lang="pl-PL" sz="2000" dirty="0" smtClean="0">
              <a:latin typeface="Calibri" panose="020F050202020403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pl-PL" sz="2000" b="1" dirty="0" smtClean="0">
                <a:latin typeface="Calibri" panose="020F0502020204030204" pitchFamily="34" charset="0"/>
              </a:rPr>
              <a:t>Kursy </a:t>
            </a:r>
            <a:r>
              <a:rPr lang="pl-PL" sz="2000" b="1" dirty="0">
                <a:latin typeface="Calibri" panose="020F0502020204030204" pitchFamily="34" charset="0"/>
              </a:rPr>
              <a:t>i szkolenia </a:t>
            </a:r>
            <a:r>
              <a:rPr lang="pl-PL" sz="2000" dirty="0">
                <a:latin typeface="Calibri" panose="020F0502020204030204" pitchFamily="34" charset="0"/>
              </a:rPr>
              <a:t>odbywające się w ramach usług aktywnej integracji </a:t>
            </a:r>
            <a:r>
              <a:rPr lang="pl-PL" sz="2000" dirty="0" smtClean="0">
                <a:latin typeface="Calibri" panose="020F0502020204030204" pitchFamily="34" charset="0"/>
              </a:rPr>
              <a:t/>
            </a:r>
            <a:br>
              <a:rPr lang="pl-PL" sz="2000" dirty="0" smtClean="0">
                <a:latin typeface="Calibri" panose="020F0502020204030204" pitchFamily="34" charset="0"/>
              </a:rPr>
            </a:br>
            <a:r>
              <a:rPr lang="pl-PL" sz="2000" dirty="0" smtClean="0">
                <a:latin typeface="Calibri" panose="020F0502020204030204" pitchFamily="34" charset="0"/>
              </a:rPr>
              <a:t>o </a:t>
            </a:r>
            <a:r>
              <a:rPr lang="pl-PL" sz="2000" dirty="0">
                <a:latin typeface="Calibri" panose="020F0502020204030204" pitchFamily="34" charset="0"/>
              </a:rPr>
              <a:t>charakterze zawodowym </a:t>
            </a:r>
            <a:r>
              <a:rPr lang="pl-PL" sz="2000" b="1" dirty="0">
                <a:latin typeface="Calibri" panose="020F0502020204030204" pitchFamily="34" charset="0"/>
              </a:rPr>
              <a:t>muszą zostać zakończone uzyskaniem kwalifikacji lub kompetencji,</a:t>
            </a:r>
            <a:r>
              <a:rPr lang="pl-PL" sz="2000" dirty="0">
                <a:latin typeface="Calibri" panose="020F0502020204030204" pitchFamily="34" charset="0"/>
              </a:rPr>
              <a:t> przy czym przez kwalifikacje należy rozumieć formalny wynik oceny i walidacji, uzyskany w momencie potwierdzenia </a:t>
            </a:r>
            <a:r>
              <a:rPr lang="pl-PL" sz="2000" dirty="0" smtClean="0">
                <a:latin typeface="Calibri" panose="020F0502020204030204" pitchFamily="34" charset="0"/>
              </a:rPr>
              <a:t>przez właściwy organ</a:t>
            </a:r>
            <a:r>
              <a:rPr lang="pl-PL" sz="2000" dirty="0">
                <a:latin typeface="Calibri" panose="020F0502020204030204" pitchFamily="34" charset="0"/>
              </a:rPr>
              <a:t>, </a:t>
            </a:r>
            <a:r>
              <a:rPr lang="pl-PL" sz="2000" dirty="0" smtClean="0">
                <a:latin typeface="Calibri" panose="020F0502020204030204" pitchFamily="34" charset="0"/>
              </a:rPr>
              <a:t>że </a:t>
            </a:r>
            <a:r>
              <a:rPr lang="pl-PL" sz="2000" dirty="0">
                <a:latin typeface="Calibri" panose="020F0502020204030204" pitchFamily="34" charset="0"/>
              </a:rPr>
              <a:t>dana osoba osiągnęła efekty uczenia się spełniające określone standardy.  </a:t>
            </a:r>
            <a:endParaRPr lang="pl-PL" sz="2000" dirty="0" smtClean="0">
              <a:latin typeface="Calibri" panose="020F0502020204030204" pitchFamily="34" charset="0"/>
            </a:endParaRPr>
          </a:p>
          <a:p>
            <a:pPr lvl="0" algn="just">
              <a:buNone/>
            </a:pPr>
            <a:endParaRPr lang="pl-PL" sz="2000" dirty="0" smtClean="0">
              <a:latin typeface="Calibri" panose="020F050202020403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pl-PL" sz="2000" dirty="0" smtClean="0">
                <a:latin typeface="Calibri" panose="020F0502020204030204" pitchFamily="34" charset="0"/>
              </a:rPr>
              <a:t>Usługi </a:t>
            </a:r>
            <a:r>
              <a:rPr lang="pl-PL" sz="2000" dirty="0">
                <a:latin typeface="Calibri" panose="020F0502020204030204" pitchFamily="34" charset="0"/>
              </a:rPr>
              <a:t>reintegracji społecznej i zawodowej realizowane przez CIS i KIS </a:t>
            </a:r>
            <a:r>
              <a:rPr lang="pl-PL" sz="2000" dirty="0" smtClean="0">
                <a:latin typeface="Calibri" panose="020F0502020204030204" pitchFamily="34" charset="0"/>
              </a:rPr>
              <a:t/>
            </a:r>
            <a:br>
              <a:rPr lang="pl-PL" sz="2000" dirty="0" smtClean="0">
                <a:latin typeface="Calibri" panose="020F0502020204030204" pitchFamily="34" charset="0"/>
              </a:rPr>
            </a:br>
            <a:r>
              <a:rPr lang="pl-PL" sz="2000" dirty="0" smtClean="0">
                <a:latin typeface="Calibri" panose="020F0502020204030204" pitchFamily="34" charset="0"/>
              </a:rPr>
              <a:t>są </a:t>
            </a:r>
            <a:r>
              <a:rPr lang="pl-PL" sz="2000" dirty="0">
                <a:latin typeface="Calibri" panose="020F0502020204030204" pitchFamily="34" charset="0"/>
              </a:rPr>
              <a:t>uznawane </a:t>
            </a:r>
            <a:r>
              <a:rPr lang="pl-PL" sz="2000" dirty="0" smtClean="0">
                <a:latin typeface="Calibri" panose="020F0502020204030204" pitchFamily="34" charset="0"/>
              </a:rPr>
              <a:t>za </a:t>
            </a:r>
            <a:r>
              <a:rPr lang="pl-PL" sz="2000" dirty="0">
                <a:latin typeface="Calibri" panose="020F0502020204030204" pitchFamily="34" charset="0"/>
              </a:rPr>
              <a:t>kompleksową usługę aktywnej integracji, obejmującej integrację społeczną i </a:t>
            </a:r>
            <a:r>
              <a:rPr lang="pl-PL" sz="2000" dirty="0" smtClean="0">
                <a:latin typeface="Calibri" panose="020F0502020204030204" pitchFamily="34" charset="0"/>
              </a:rPr>
              <a:t>zawodową.</a:t>
            </a:r>
          </a:p>
          <a:p>
            <a:pPr lvl="0" algn="just">
              <a:buNone/>
            </a:pPr>
            <a:endParaRPr lang="pl-PL" sz="2500" dirty="0" smtClean="0">
              <a:latin typeface="Calibri" panose="020F0502020204030204" pitchFamily="34" charset="0"/>
            </a:endParaRPr>
          </a:p>
          <a:p>
            <a:pPr algn="just">
              <a:buNone/>
            </a:pPr>
            <a:endParaRPr lang="pl-PL" altLang="pl-PL" sz="2500" b="1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pl-PL" alt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42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2314423" y="116632"/>
            <a:ext cx="67121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OGÓLNE WARUNKI REALIZACJI WSPARCIA </a:t>
            </a:r>
            <a:b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</a:b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W RAMACH PODDZIAŁANIA 6.1.2.</a:t>
            </a:r>
            <a:endParaRPr lang="pl-PL" altLang="pl-PL" sz="1800" b="1" dirty="0">
              <a:solidFill>
                <a:prstClr val="white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74517" y="1052736"/>
            <a:ext cx="8573947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lvl="0" indent="-342900" algn="just">
              <a:buFont typeface="Wingdings" panose="05000000000000000000" pitchFamily="2" charset="2"/>
              <a:buChar char="Ø"/>
            </a:pPr>
            <a:endParaRPr lang="pl-PL" sz="2000" dirty="0" smtClean="0">
              <a:latin typeface="Calibri" panose="020F050202020403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endParaRPr lang="pl-PL" sz="2000" dirty="0" smtClean="0">
              <a:latin typeface="Calibri" panose="020F050202020403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pl-PL" sz="2000" dirty="0" smtClean="0">
                <a:latin typeface="Calibri" panose="020F0502020204030204" pitchFamily="34" charset="0"/>
              </a:rPr>
              <a:t>Beneficjent </a:t>
            </a:r>
            <a:r>
              <a:rPr lang="pl-PL" sz="2000" dirty="0">
                <a:latin typeface="Calibri" panose="020F0502020204030204" pitchFamily="34" charset="0"/>
              </a:rPr>
              <a:t>jest zobowiązany w umowie o dofinansowanie projektu </a:t>
            </a:r>
            <a:r>
              <a:rPr lang="pl-PL" sz="2000" dirty="0" smtClean="0">
                <a:latin typeface="Calibri" panose="020F0502020204030204" pitchFamily="34" charset="0"/>
              </a:rPr>
              <a:t/>
            </a:r>
            <a:br>
              <a:rPr lang="pl-PL" sz="2000" dirty="0" smtClean="0">
                <a:latin typeface="Calibri" panose="020F0502020204030204" pitchFamily="34" charset="0"/>
              </a:rPr>
            </a:br>
            <a:r>
              <a:rPr lang="pl-PL" sz="2000" dirty="0" smtClean="0">
                <a:latin typeface="Calibri" panose="020F0502020204030204" pitchFamily="34" charset="0"/>
              </a:rPr>
              <a:t>do </a:t>
            </a:r>
            <a:r>
              <a:rPr lang="pl-PL" sz="2000" b="1" dirty="0">
                <a:latin typeface="Calibri" panose="020F0502020204030204" pitchFamily="34" charset="0"/>
              </a:rPr>
              <a:t>zachowania trwałości</a:t>
            </a:r>
            <a:r>
              <a:rPr lang="pl-PL" sz="2000" dirty="0">
                <a:latin typeface="Calibri" panose="020F0502020204030204" pitchFamily="34" charset="0"/>
              </a:rPr>
              <a:t> utworzonych w ramach projektu podmiotów (CIS/KIS) po zakończeniu realizacji projektu </a:t>
            </a:r>
            <a:r>
              <a:rPr lang="pl-PL" sz="2000" b="1" dirty="0" smtClean="0">
                <a:latin typeface="Calibri" panose="020F0502020204030204" pitchFamily="34" charset="0"/>
              </a:rPr>
              <a:t>co </a:t>
            </a:r>
            <a:r>
              <a:rPr lang="pl-PL" sz="2000" b="1" dirty="0">
                <a:latin typeface="Calibri" panose="020F0502020204030204" pitchFamily="34" charset="0"/>
              </a:rPr>
              <a:t>najmniej przez okres odpowiadający okresowi realizacji projektu.</a:t>
            </a:r>
            <a:r>
              <a:rPr lang="pl-PL" sz="2000" dirty="0">
                <a:latin typeface="Calibri" panose="020F0502020204030204" pitchFamily="34" charset="0"/>
              </a:rPr>
              <a:t> IZ RPO WP weryfikuje spełnienie warunku trwałości po upływie okresu wskazanego w umowie </a:t>
            </a:r>
            <a:r>
              <a:rPr lang="pl-PL" sz="2000" dirty="0" smtClean="0">
                <a:latin typeface="Calibri" panose="020F0502020204030204" pitchFamily="34" charset="0"/>
              </a:rPr>
              <a:t>                                        o </a:t>
            </a:r>
            <a:r>
              <a:rPr lang="pl-PL" sz="2000" dirty="0">
                <a:latin typeface="Calibri" panose="020F0502020204030204" pitchFamily="34" charset="0"/>
              </a:rPr>
              <a:t>dofinansowanie projektu.</a:t>
            </a:r>
          </a:p>
          <a:p>
            <a:pPr lvl="0" algn="just">
              <a:buNone/>
            </a:pPr>
            <a:endParaRPr lang="pl-PL" sz="2500" dirty="0" smtClean="0">
              <a:latin typeface="Calibri" panose="020F0502020204030204" pitchFamily="34" charset="0"/>
            </a:endParaRPr>
          </a:p>
          <a:p>
            <a:pPr algn="just">
              <a:buNone/>
            </a:pPr>
            <a:endParaRPr lang="pl-PL" altLang="pl-PL" sz="2500" b="1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pl-PL" alt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35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2051720" y="260648"/>
            <a:ext cx="7000156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pl-PL" altLang="pl-PL" sz="21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/>
              <a:pPr>
                <a:defRPr/>
              </a:pPr>
              <a:t>18</a:t>
            </a:fld>
            <a:endParaRPr lang="pl-PL" altLang="pl-PL" dirty="0"/>
          </a:p>
        </p:txBody>
      </p:sp>
      <p:sp>
        <p:nvSpPr>
          <p:cNvPr id="7" name="Tytuł 1"/>
          <p:cNvSpPr>
            <a:spLocks noGrp="1"/>
          </p:cNvSpPr>
          <p:nvPr>
            <p:ph type="title"/>
          </p:nvPr>
        </p:nvSpPr>
        <p:spPr>
          <a:xfrm>
            <a:off x="0" y="1700808"/>
            <a:ext cx="9144000" cy="2304256"/>
          </a:xfrm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pl-PL" altLang="pl-PL" sz="3600" b="1" dirty="0" smtClean="0">
                <a:solidFill>
                  <a:schemeClr val="bg1"/>
                </a:solidFill>
                <a:latin typeface="Calibri" pitchFamily="34" charset="0"/>
              </a:rPr>
              <a:t>EFEKTYWNOŚĆ </a:t>
            </a:r>
            <a:br>
              <a:rPr lang="pl-PL" altLang="pl-PL" sz="3600" b="1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pl-PL" altLang="pl-PL" sz="3600" b="1" dirty="0" smtClean="0">
                <a:solidFill>
                  <a:schemeClr val="bg1"/>
                </a:solidFill>
                <a:latin typeface="Calibri" pitchFamily="34" charset="0"/>
              </a:rPr>
              <a:t>SPOŁECZNO - ZATRUDNIENIOWA </a:t>
            </a:r>
            <a:br>
              <a:rPr lang="pl-PL" altLang="pl-PL" sz="3600" b="1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pl-PL" altLang="pl-PL" sz="3600" b="1" dirty="0" smtClean="0">
                <a:solidFill>
                  <a:schemeClr val="bg1"/>
                </a:solidFill>
                <a:latin typeface="Calibri" pitchFamily="34" charset="0"/>
              </a:rPr>
              <a:t>W </a:t>
            </a:r>
            <a:r>
              <a:rPr lang="pl-PL" altLang="pl-PL" sz="3600" b="1" dirty="0">
                <a:solidFill>
                  <a:schemeClr val="bg1"/>
                </a:solidFill>
                <a:latin typeface="Calibri" pitchFamily="34" charset="0"/>
              </a:rPr>
              <a:t>PROJEKTACH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1187624" y="188640"/>
            <a:ext cx="78488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600" b="1" dirty="0" smtClean="0">
                <a:solidFill>
                  <a:prstClr val="white"/>
                </a:solidFill>
                <a:latin typeface="Arial Black" pitchFamily="34" charset="0"/>
              </a:rPr>
              <a:t>EFEKTYWNOŚĆ SPOŁECZNO - ZATRUDNIENIOWA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600" b="1" dirty="0" smtClean="0">
                <a:solidFill>
                  <a:prstClr val="white"/>
                </a:solidFill>
                <a:latin typeface="Arial Black" pitchFamily="34" charset="0"/>
              </a:rPr>
              <a:t>– podstawowe informacje</a:t>
            </a:r>
            <a:endParaRPr lang="pl-PL" altLang="pl-PL" sz="1600" b="1" dirty="0">
              <a:solidFill>
                <a:prstClr val="white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79512" y="980728"/>
            <a:ext cx="8712968" cy="5618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800" dirty="0" smtClean="0">
                <a:latin typeface="Calibri"/>
                <a:ea typeface="Calibri"/>
                <a:cs typeface="Times New Roman"/>
              </a:rPr>
              <a:t>Efektywność </a:t>
            </a:r>
            <a:r>
              <a:rPr lang="pl-PL" sz="1800" dirty="0">
                <a:latin typeface="Calibri"/>
                <a:ea typeface="Calibri"/>
                <a:cs typeface="Times New Roman"/>
              </a:rPr>
              <a:t>społeczno-zatrudnieniowa mierzy </a:t>
            </a:r>
            <a:r>
              <a:rPr lang="pl-PL" sz="1800" b="1" dirty="0" smtClean="0">
                <a:solidFill>
                  <a:srgbClr val="800000"/>
                </a:solidFill>
                <a:latin typeface="Calibri"/>
                <a:ea typeface="Calibri"/>
                <a:cs typeface="Times New Roman"/>
              </a:rPr>
              <a:t>efekty reintegracji </a:t>
            </a:r>
            <a:r>
              <a:rPr lang="pl-PL" sz="1800" dirty="0">
                <a:latin typeface="Calibri"/>
                <a:ea typeface="Calibri"/>
                <a:cs typeface="Times New Roman"/>
              </a:rPr>
              <a:t>uczestników projektu osiągnięte w wyniku realizacji ścieżki udziału w projekcie</a:t>
            </a:r>
            <a:r>
              <a:rPr lang="pl-PL" sz="1800" dirty="0" smtClean="0">
                <a:latin typeface="Calibri"/>
                <a:ea typeface="Calibri"/>
                <a:cs typeface="Times New Roman"/>
              </a:rPr>
              <a:t> w </a:t>
            </a:r>
            <a:r>
              <a:rPr lang="pl-PL" sz="1800" dirty="0">
                <a:latin typeface="Calibri"/>
                <a:ea typeface="Calibri"/>
                <a:cs typeface="Times New Roman"/>
              </a:rPr>
              <a:t>dwóch </a:t>
            </a:r>
            <a:r>
              <a:rPr lang="pl-PL" sz="1800" dirty="0" smtClean="0">
                <a:latin typeface="Calibri"/>
                <a:ea typeface="Calibri"/>
                <a:cs typeface="Times New Roman"/>
              </a:rPr>
              <a:t>wymiarach:</a:t>
            </a:r>
          </a:p>
          <a:p>
            <a:pPr marL="711200" lvl="1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l-PL" sz="1800" dirty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w wymiarze społecznym, </a:t>
            </a:r>
          </a:p>
          <a:p>
            <a:pPr marL="711200" lvl="1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l-PL" sz="1800" dirty="0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w wymiarze zatrudnieniowym.</a:t>
            </a:r>
          </a:p>
          <a:p>
            <a:pPr lvl="8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pl-PL" sz="1000" dirty="0" smtClean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800" dirty="0">
                <a:latin typeface="Calibri"/>
                <a:ea typeface="Calibri"/>
                <a:cs typeface="Times New Roman"/>
              </a:rPr>
              <a:t>Efektywność społeczno-zatrudnieniowa jest mierzona:</a:t>
            </a:r>
          </a:p>
          <a:p>
            <a:pPr marL="711200" lvl="1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l-PL" sz="1800" dirty="0">
                <a:latin typeface="Calibri"/>
                <a:ea typeface="Calibri"/>
                <a:cs typeface="Times New Roman"/>
              </a:rPr>
              <a:t>wśród uczestników projektu </a:t>
            </a:r>
            <a:r>
              <a:rPr lang="pl-PL" sz="1800" dirty="0">
                <a:solidFill>
                  <a:srgbClr val="800000"/>
                </a:solidFill>
                <a:latin typeface="Calibri"/>
                <a:ea typeface="Calibri"/>
                <a:cs typeface="Times New Roman"/>
              </a:rPr>
              <a:t>względem ich sytuacji w momencie rozpoczęcia udziału </a:t>
            </a:r>
            <a:r>
              <a:rPr lang="pl-PL" sz="1800" dirty="0" smtClean="0">
                <a:solidFill>
                  <a:srgbClr val="800000"/>
                </a:solidFill>
                <a:latin typeface="Calibri"/>
                <a:ea typeface="Calibri"/>
                <a:cs typeface="Times New Roman"/>
              </a:rPr>
              <a:t>w </a:t>
            </a:r>
            <a:r>
              <a:rPr lang="pl-PL" sz="1800" dirty="0">
                <a:solidFill>
                  <a:srgbClr val="800000"/>
                </a:solidFill>
                <a:latin typeface="Calibri"/>
                <a:ea typeface="Calibri"/>
                <a:cs typeface="Times New Roman"/>
              </a:rPr>
              <a:t>projekcie </a:t>
            </a:r>
            <a:r>
              <a:rPr lang="pl-PL" sz="1800" dirty="0">
                <a:latin typeface="Calibri"/>
                <a:ea typeface="Calibri"/>
                <a:cs typeface="Times New Roman"/>
              </a:rPr>
              <a:t>rozumianego jako udział w pierwszej formie wsparcia w projekcie,</a:t>
            </a:r>
          </a:p>
          <a:p>
            <a:pPr marL="711200" lvl="1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l-PL" sz="1800" dirty="0">
                <a:latin typeface="Calibri"/>
                <a:ea typeface="Calibri"/>
                <a:cs typeface="Times New Roman"/>
              </a:rPr>
              <a:t>wśród uczestników projektu, </a:t>
            </a:r>
            <a:r>
              <a:rPr lang="pl-PL" sz="1800" dirty="0">
                <a:solidFill>
                  <a:srgbClr val="800000"/>
                </a:solidFill>
                <a:latin typeface="Calibri"/>
                <a:ea typeface="Calibri"/>
                <a:cs typeface="Times New Roman"/>
              </a:rPr>
              <a:t>którzy zakończyli udział</a:t>
            </a:r>
            <a:r>
              <a:rPr lang="pl-PL" sz="1800" dirty="0">
                <a:latin typeface="Calibri"/>
                <a:ea typeface="Calibri"/>
                <a:cs typeface="Times New Roman"/>
              </a:rPr>
              <a:t> w projekcie </a:t>
            </a:r>
            <a:r>
              <a:rPr lang="pl-PL" sz="1800" dirty="0" smtClean="0">
                <a:latin typeface="Calibri"/>
                <a:ea typeface="Calibri"/>
                <a:cs typeface="Times New Roman"/>
              </a:rPr>
              <a:t>(zakończyli uczestnictwo </a:t>
            </a:r>
            <a:r>
              <a:rPr lang="pl-PL" sz="1800" dirty="0">
                <a:latin typeface="Calibri"/>
                <a:ea typeface="Calibri"/>
                <a:cs typeface="Times New Roman"/>
              </a:rPr>
              <a:t>w formie lub formach wsparcia realizowanych w ramach projektu zgodnie ze ścieżką udziału w projekcie), przy czym zakończenie udziału w projekcie </a:t>
            </a:r>
            <a:r>
              <a:rPr lang="pl-PL" sz="1800" dirty="0" smtClean="0">
                <a:latin typeface="Calibri"/>
                <a:ea typeface="Calibri"/>
                <a:cs typeface="Times New Roman"/>
              </a:rPr>
              <a:t/>
            </a:r>
            <a:br>
              <a:rPr lang="pl-PL" sz="1800" dirty="0" smtClean="0">
                <a:latin typeface="Calibri"/>
                <a:ea typeface="Calibri"/>
                <a:cs typeface="Times New Roman"/>
              </a:rPr>
            </a:br>
            <a:r>
              <a:rPr lang="pl-PL" sz="1800" dirty="0" smtClean="0">
                <a:latin typeface="Calibri"/>
                <a:ea typeface="Calibri"/>
                <a:cs typeface="Times New Roman"/>
              </a:rPr>
              <a:t>z </a:t>
            </a:r>
            <a:r>
              <a:rPr lang="pl-PL" sz="1800" dirty="0">
                <a:latin typeface="Calibri"/>
                <a:ea typeface="Calibri"/>
                <a:cs typeface="Times New Roman"/>
              </a:rPr>
              <a:t>powodu podjęcia zatrudnienia wcześniej niż uprzednio było to planowane można uznać za zakończenie udziału w projekcie zgodnie z zaplanowaną ścieżką udziału </a:t>
            </a:r>
            <a:r>
              <a:rPr lang="pl-PL" sz="1800" dirty="0" smtClean="0">
                <a:latin typeface="Calibri"/>
                <a:ea typeface="Calibri"/>
                <a:cs typeface="Times New Roman"/>
              </a:rPr>
              <a:t/>
            </a:r>
            <a:br>
              <a:rPr lang="pl-PL" sz="1800" dirty="0" smtClean="0">
                <a:latin typeface="Calibri"/>
                <a:ea typeface="Calibri"/>
                <a:cs typeface="Times New Roman"/>
              </a:rPr>
            </a:br>
            <a:r>
              <a:rPr lang="pl-PL" sz="1800" dirty="0" smtClean="0">
                <a:latin typeface="Calibri"/>
                <a:ea typeface="Calibri"/>
                <a:cs typeface="Times New Roman"/>
              </a:rPr>
              <a:t>w </a:t>
            </a:r>
            <a:r>
              <a:rPr lang="pl-PL" sz="1800" dirty="0">
                <a:latin typeface="Calibri"/>
                <a:ea typeface="Calibri"/>
                <a:cs typeface="Times New Roman"/>
              </a:rPr>
              <a:t>projekcie,</a:t>
            </a:r>
          </a:p>
          <a:p>
            <a:pPr marL="711200" lvl="1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l-PL" sz="1800" dirty="0">
                <a:latin typeface="Calibri"/>
                <a:ea typeface="Calibri"/>
                <a:cs typeface="Times New Roman"/>
              </a:rPr>
              <a:t>w stosunku do łącznej liczby uczestników projektu, którzy zakończyli udział w projekcie </a:t>
            </a:r>
            <a:r>
              <a:rPr lang="pl-PL" sz="1800" dirty="0">
                <a:solidFill>
                  <a:srgbClr val="800000"/>
                </a:solidFill>
                <a:latin typeface="Calibri"/>
                <a:ea typeface="Calibri"/>
                <a:cs typeface="Times New Roman"/>
              </a:rPr>
              <a:t>zgodnie ze ścieżką udziału </a:t>
            </a:r>
            <a:r>
              <a:rPr lang="pl-PL" sz="1800" dirty="0">
                <a:latin typeface="Calibri"/>
                <a:ea typeface="Calibri"/>
                <a:cs typeface="Times New Roman"/>
              </a:rPr>
              <a:t>w projekcie.</a:t>
            </a:r>
          </a:p>
          <a:p>
            <a:pPr lvl="8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pl-PL" sz="1000" dirty="0" smtClean="0">
              <a:latin typeface="Calibri"/>
              <a:ea typeface="Calibri"/>
              <a:cs typeface="Times New Roman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>
                <a:solidFill>
                  <a:prstClr val="black"/>
                </a:solidFill>
              </a:rPr>
              <a:pPr>
                <a:defRPr/>
              </a:pPr>
              <a:t>19</a:t>
            </a:fld>
            <a:endParaRPr lang="pl-PL" alt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78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491880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CEL </a:t>
            </a: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PODDZIAŁANIA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07504" y="1052736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800"/>
              </a:spcAft>
              <a:buNone/>
            </a:pPr>
            <a:r>
              <a:rPr lang="pl-PL" sz="1800" b="1" dirty="0">
                <a:latin typeface="Calibri" pitchFamily="34" charset="0"/>
              </a:rPr>
              <a:t>Celem </a:t>
            </a:r>
            <a:r>
              <a:rPr lang="pl-PL" sz="1800" b="1" dirty="0" smtClean="0">
                <a:latin typeface="Calibri" pitchFamily="34" charset="0"/>
              </a:rPr>
              <a:t>podziałania </a:t>
            </a:r>
            <a:r>
              <a:rPr lang="pl-PL" sz="1800" b="1" dirty="0" smtClean="0">
                <a:latin typeface="Calibri" pitchFamily="34" charset="0"/>
              </a:rPr>
              <a:t>6.1 jest</a:t>
            </a:r>
            <a:r>
              <a:rPr lang="pl-PL" sz="1800" dirty="0" smtClean="0">
                <a:latin typeface="Calibri" pitchFamily="34" charset="0"/>
              </a:rPr>
              <a:t> </a:t>
            </a:r>
            <a:r>
              <a:rPr lang="pl-PL" sz="1800" b="1" dirty="0">
                <a:solidFill>
                  <a:srgbClr val="C00000"/>
                </a:solidFill>
                <a:latin typeface="Calibri" pitchFamily="34" charset="0"/>
              </a:rPr>
              <a:t>zwiększone zatrudnienie </a:t>
            </a:r>
            <a:r>
              <a:rPr lang="pl-PL" sz="1800" b="1" dirty="0" smtClean="0">
                <a:solidFill>
                  <a:srgbClr val="C00000"/>
                </a:solidFill>
                <a:latin typeface="Calibri" pitchFamily="34" charset="0"/>
              </a:rPr>
              <a:t>osób dotkniętych </a:t>
            </a:r>
            <a:r>
              <a:rPr lang="pl-PL" sz="1800" b="1" dirty="0">
                <a:solidFill>
                  <a:srgbClr val="C00000"/>
                </a:solidFill>
                <a:latin typeface="Calibri" pitchFamily="34" charset="0"/>
              </a:rPr>
              <a:t>i </a:t>
            </a:r>
            <a:r>
              <a:rPr lang="pl-PL" sz="1800" b="1" dirty="0" smtClean="0">
                <a:solidFill>
                  <a:srgbClr val="C00000"/>
                </a:solidFill>
                <a:latin typeface="Calibri" pitchFamily="34" charset="0"/>
              </a:rPr>
              <a:t>zagrożonych ubóstwem </a:t>
            </a:r>
            <a:r>
              <a:rPr lang="pl-PL" sz="1800" b="1" dirty="0" smtClean="0">
                <a:solidFill>
                  <a:srgbClr val="C00000"/>
                </a:solidFill>
                <a:latin typeface="Calibri" pitchFamily="34" charset="0"/>
              </a:rPr>
              <a:t>i </a:t>
            </a:r>
            <a:r>
              <a:rPr lang="pl-PL" sz="1800" b="1" dirty="0" smtClean="0">
                <a:solidFill>
                  <a:srgbClr val="C00000"/>
                </a:solidFill>
                <a:latin typeface="Calibri" pitchFamily="34" charset="0"/>
              </a:rPr>
              <a:t>wykluczeniem </a:t>
            </a:r>
            <a:r>
              <a:rPr lang="pl-PL" sz="1800" b="1" dirty="0">
                <a:solidFill>
                  <a:srgbClr val="C00000"/>
                </a:solidFill>
                <a:latin typeface="Calibri" pitchFamily="34" charset="0"/>
              </a:rPr>
              <a:t>społecznym,</a:t>
            </a:r>
            <a:r>
              <a:rPr lang="pl-PL" sz="1800" dirty="0">
                <a:solidFill>
                  <a:srgbClr val="C00000"/>
                </a:solidFill>
                <a:latin typeface="Calibri" pitchFamily="34" charset="0"/>
              </a:rPr>
              <a:t> tj</a:t>
            </a:r>
            <a:r>
              <a:rPr lang="pl-PL" sz="1800" dirty="0" smtClean="0">
                <a:solidFill>
                  <a:srgbClr val="C00000"/>
                </a:solidFill>
                <a:latin typeface="Calibri" pitchFamily="34" charset="0"/>
              </a:rPr>
              <a:t>.:</a:t>
            </a:r>
            <a:endParaRPr lang="pl-PL" sz="1800" b="1" dirty="0" smtClean="0">
              <a:latin typeface="Calibri" pitchFamily="34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902896" y="6451281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/>
              <a:pPr>
                <a:defRPr/>
              </a:pPr>
              <a:t>2</a:t>
            </a:fld>
            <a:endParaRPr lang="pl-PL" altLang="pl-PL" dirty="0"/>
          </a:p>
        </p:txBody>
      </p:sp>
      <p:sp>
        <p:nvSpPr>
          <p:cNvPr id="17" name="Prostokąt zaokrąglony 16"/>
          <p:cNvSpPr/>
          <p:nvPr/>
        </p:nvSpPr>
        <p:spPr>
          <a:xfrm>
            <a:off x="200656" y="2383003"/>
            <a:ext cx="8630908" cy="757965"/>
          </a:xfrm>
          <a:prstGeom prst="roundRect">
            <a:avLst/>
          </a:prstGeom>
          <a:solidFill>
            <a:srgbClr val="33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</a:rPr>
              <a:t>zakładających wdrażanie kompleksowych programów aktywizacji społeczno-zawodowej skierowanych </a:t>
            </a:r>
            <a:r>
              <a:rPr lang="pl-PL" sz="1600" dirty="0" smtClean="0">
                <a:solidFill>
                  <a:schemeClr val="bg1"/>
                </a:solidFill>
                <a:latin typeface="Calibri" panose="020F0502020204030204" pitchFamily="34" charset="0"/>
              </a:rPr>
              <a:t>do </a:t>
            </a:r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</a:rPr>
              <a:t>osób, rodzin, środowisk lub lokalnych społeczności, w oparciu o ścieżkę reintegracji stworzoną </a:t>
            </a:r>
            <a:r>
              <a:rPr lang="pl-PL" sz="1600" dirty="0" smtClean="0">
                <a:solidFill>
                  <a:schemeClr val="bg1"/>
                </a:solidFill>
                <a:latin typeface="Calibri" panose="020F0502020204030204" pitchFamily="34" charset="0"/>
              </a:rPr>
              <a:t>indywidualnie dla </a:t>
            </a:r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</a:rPr>
              <a:t>każdego uczestnika wsparcia</a:t>
            </a:r>
          </a:p>
        </p:txBody>
      </p:sp>
      <p:sp>
        <p:nvSpPr>
          <p:cNvPr id="18" name="Prostokąt zaokrąglony 17"/>
          <p:cNvSpPr/>
          <p:nvPr/>
        </p:nvSpPr>
        <p:spPr>
          <a:xfrm>
            <a:off x="211705" y="3359392"/>
            <a:ext cx="8645767" cy="717679"/>
          </a:xfrm>
          <a:prstGeom prst="roundRect">
            <a:avLst/>
          </a:prstGeom>
          <a:solidFill>
            <a:srgbClr val="33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</a:rPr>
              <a:t>wykorzystujących w możliwie największym stopniu instrumenty wolontariatu, animacji środowiskowej, podejścia oddolnego oraz ekonomii społecznej</a:t>
            </a:r>
          </a:p>
        </p:txBody>
      </p:sp>
      <p:sp>
        <p:nvSpPr>
          <p:cNvPr id="19" name="Prostokąt zaokrąglony 18"/>
          <p:cNvSpPr/>
          <p:nvPr/>
        </p:nvSpPr>
        <p:spPr>
          <a:xfrm>
            <a:off x="232460" y="4309266"/>
            <a:ext cx="8634719" cy="703910"/>
          </a:xfrm>
          <a:prstGeom prst="roundRect">
            <a:avLst/>
          </a:prstGeom>
          <a:solidFill>
            <a:srgbClr val="33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</a:rPr>
              <a:t>przewidujących partnerską współpracę z instytucjami integracji i pomocy społecznej, instytucjami rynku pracy, pracodawcami i PES</a:t>
            </a:r>
          </a:p>
        </p:txBody>
      </p:sp>
      <p:sp>
        <p:nvSpPr>
          <p:cNvPr id="20" name="Prostokąt zaokrąglony 19"/>
          <p:cNvSpPr/>
          <p:nvPr/>
        </p:nvSpPr>
        <p:spPr>
          <a:xfrm>
            <a:off x="251520" y="5301208"/>
            <a:ext cx="8645767" cy="1008112"/>
          </a:xfrm>
          <a:prstGeom prst="roundRect">
            <a:avLst/>
          </a:prstGeom>
          <a:solidFill>
            <a:srgbClr val="33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</a:rPr>
              <a:t>pozwalających na skierowanie wsparcia do osób, które bez udziału w nim mają </a:t>
            </a:r>
            <a:r>
              <a:rPr lang="pl-PL" sz="1600" dirty="0" smtClean="0">
                <a:solidFill>
                  <a:schemeClr val="bg1"/>
                </a:solidFill>
                <a:latin typeface="Calibri" panose="020F0502020204030204" pitchFamily="34" charset="0"/>
              </a:rPr>
              <a:t>najmniejszą </a:t>
            </a:r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</a:rPr>
              <a:t>szansę </a:t>
            </a:r>
            <a:r>
              <a:rPr lang="pl-PL" sz="1600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sz="16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sz="1600" dirty="0" smtClean="0">
                <a:solidFill>
                  <a:schemeClr val="bg1"/>
                </a:solidFill>
                <a:latin typeface="Calibri" panose="020F0502020204030204" pitchFamily="34" charset="0"/>
              </a:rPr>
              <a:t>na </a:t>
            </a:r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</a:rPr>
              <a:t>rozwiązanie dotykających je problemów, w szczególności osób </a:t>
            </a:r>
            <a:r>
              <a:rPr lang="pl-PL" sz="1600" dirty="0" smtClean="0">
                <a:solidFill>
                  <a:schemeClr val="bg1"/>
                </a:solidFill>
                <a:latin typeface="Calibri" panose="020F0502020204030204" pitchFamily="34" charset="0"/>
              </a:rPr>
              <a:t>z </a:t>
            </a:r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</a:rPr>
              <a:t>niepełnosprawnościami oraz zamieszkujących na obszarach o ponadprzeciętnym poziomie wykluczenia społecznego w </a:t>
            </a:r>
            <a:r>
              <a:rPr lang="pl-PL" sz="1600" dirty="0" smtClean="0">
                <a:solidFill>
                  <a:schemeClr val="bg1"/>
                </a:solidFill>
                <a:latin typeface="Calibri" panose="020F0502020204030204" pitchFamily="34" charset="0"/>
              </a:rPr>
              <a:t>województwie</a:t>
            </a:r>
            <a:r>
              <a:rPr lang="pl-PL" sz="1500" dirty="0" smtClean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  <a:endParaRPr lang="pl-PL" sz="15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1187624" y="188640"/>
            <a:ext cx="78488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600" b="1" dirty="0" smtClean="0">
                <a:solidFill>
                  <a:prstClr val="white"/>
                </a:solidFill>
                <a:latin typeface="Arial Black" pitchFamily="34" charset="0"/>
              </a:rPr>
              <a:t>EFEKTYWNOŚĆ SPOŁECZNO - ZATRUDNIENIOWA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600" b="1" dirty="0" smtClean="0">
                <a:solidFill>
                  <a:prstClr val="white"/>
                </a:solidFill>
                <a:latin typeface="Arial Black" pitchFamily="34" charset="0"/>
              </a:rPr>
              <a:t>– WYMIAR SPOŁECZNY</a:t>
            </a:r>
            <a:endParaRPr lang="pl-PL" altLang="pl-PL" sz="1600" b="1" dirty="0">
              <a:solidFill>
                <a:prstClr val="white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79512" y="1124744"/>
            <a:ext cx="8712968" cy="5146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pl-PL" sz="1800" dirty="0" smtClean="0">
                <a:latin typeface="Calibri" panose="020F0502020204030204" pitchFamily="34" charset="0"/>
              </a:rPr>
              <a:t> </a:t>
            </a:r>
            <a:r>
              <a:rPr lang="pl-PL" sz="1800" dirty="0" smtClean="0">
                <a:solidFill>
                  <a:srgbClr val="800000"/>
                </a:solidFill>
                <a:latin typeface="Calibri" panose="020F0502020204030204" pitchFamily="34" charset="0"/>
              </a:rPr>
              <a:t>Efektywność </a:t>
            </a:r>
            <a:r>
              <a:rPr lang="pl-PL" sz="1800" dirty="0">
                <a:solidFill>
                  <a:srgbClr val="800000"/>
                </a:solidFill>
                <a:latin typeface="Calibri" panose="020F0502020204030204" pitchFamily="34" charset="0"/>
              </a:rPr>
              <a:t>społeczno-zatrudnieniowa </a:t>
            </a:r>
            <a:r>
              <a:rPr lang="pl-PL" sz="1800" b="1" dirty="0">
                <a:solidFill>
                  <a:srgbClr val="800000"/>
                </a:solidFill>
                <a:latin typeface="Calibri" panose="020F0502020204030204" pitchFamily="34" charset="0"/>
              </a:rPr>
              <a:t>w wymiarze społecznym </a:t>
            </a:r>
            <a:r>
              <a:rPr lang="pl-PL" sz="1800" dirty="0">
                <a:solidFill>
                  <a:srgbClr val="800000"/>
                </a:solidFill>
                <a:latin typeface="Calibri" panose="020F0502020204030204" pitchFamily="34" charset="0"/>
              </a:rPr>
              <a:t>oznacza odsetek uczestników projektu, którzy po zakończeniu udziału w projekcie:</a:t>
            </a:r>
          </a:p>
          <a:p>
            <a:pPr marL="631825" lvl="0" indent="-285750" algn="just">
              <a:buFont typeface="Wingdings" pitchFamily="2" charset="2"/>
              <a:buChar char="§"/>
            </a:pPr>
            <a:r>
              <a:rPr lang="pl-PL" sz="1700" dirty="0" smtClean="0">
                <a:solidFill>
                  <a:srgbClr val="800000"/>
                </a:solidFill>
                <a:latin typeface="Calibri" panose="020F0502020204030204" pitchFamily="34" charset="0"/>
              </a:rPr>
              <a:t>dokonali </a:t>
            </a:r>
            <a:r>
              <a:rPr lang="pl-PL" sz="1700" dirty="0">
                <a:solidFill>
                  <a:srgbClr val="800000"/>
                </a:solidFill>
                <a:latin typeface="Calibri" panose="020F0502020204030204" pitchFamily="34" charset="0"/>
              </a:rPr>
              <a:t>postępu w procesie aktywizacji społeczno-zatrudnieniowej i zmniejszenia dystansu do </a:t>
            </a:r>
            <a:r>
              <a:rPr lang="pl-PL" sz="1700" dirty="0" smtClean="0">
                <a:solidFill>
                  <a:srgbClr val="800000"/>
                </a:solidFill>
                <a:latin typeface="Calibri" panose="020F0502020204030204" pitchFamily="34" charset="0"/>
              </a:rPr>
              <a:t>zatrudnienia </a:t>
            </a:r>
            <a:r>
              <a:rPr lang="pl-PL" sz="1700" dirty="0" smtClean="0">
                <a:latin typeface="Calibri" panose="020F0502020204030204" pitchFamily="34" charset="0"/>
              </a:rPr>
              <a:t>(w szczególności: rozpoczęcie </a:t>
            </a:r>
            <a:r>
              <a:rPr lang="pl-PL" sz="1700" dirty="0">
                <a:latin typeface="Calibri" panose="020F0502020204030204" pitchFamily="34" charset="0"/>
              </a:rPr>
              <a:t>nauki, </a:t>
            </a:r>
            <a:r>
              <a:rPr lang="pl-PL" sz="1700" dirty="0" smtClean="0">
                <a:latin typeface="Calibri" panose="020F0502020204030204" pitchFamily="34" charset="0"/>
              </a:rPr>
              <a:t>wzmocnienie </a:t>
            </a:r>
            <a:r>
              <a:rPr lang="pl-PL" sz="1700" dirty="0">
                <a:latin typeface="Calibri" panose="020F0502020204030204" pitchFamily="34" charset="0"/>
              </a:rPr>
              <a:t>motywacji do pracy po </a:t>
            </a:r>
            <a:r>
              <a:rPr lang="pl-PL" sz="1700" dirty="0" smtClean="0">
                <a:latin typeface="Calibri" panose="020F0502020204030204" pitchFamily="34" charset="0"/>
              </a:rPr>
              <a:t>projekcie, zwiększenie </a:t>
            </a:r>
            <a:r>
              <a:rPr lang="pl-PL" sz="1700" dirty="0">
                <a:latin typeface="Calibri" panose="020F0502020204030204" pitchFamily="34" charset="0"/>
              </a:rPr>
              <a:t>pewności siebie i własnych </a:t>
            </a:r>
            <a:r>
              <a:rPr lang="pl-PL" sz="1700" dirty="0" smtClean="0">
                <a:latin typeface="Calibri" panose="020F0502020204030204" pitchFamily="34" charset="0"/>
              </a:rPr>
              <a:t>umiejętności, poprawa </a:t>
            </a:r>
            <a:r>
              <a:rPr lang="pl-PL" sz="1700" dirty="0">
                <a:latin typeface="Calibri" panose="020F0502020204030204" pitchFamily="34" charset="0"/>
              </a:rPr>
              <a:t>umiejętności rozwiązywania pojawiających się </a:t>
            </a:r>
            <a:r>
              <a:rPr lang="pl-PL" sz="1700" dirty="0" smtClean="0">
                <a:latin typeface="Calibri" panose="020F0502020204030204" pitchFamily="34" charset="0"/>
              </a:rPr>
              <a:t>problemów, podjęcie wolontariatu, poprawa </a:t>
            </a:r>
            <a:r>
              <a:rPr lang="pl-PL" sz="1700" dirty="0">
                <a:latin typeface="Calibri" panose="020F0502020204030204" pitchFamily="34" charset="0"/>
              </a:rPr>
              <a:t>stanu </a:t>
            </a:r>
            <a:r>
              <a:rPr lang="pl-PL" sz="1700" dirty="0" smtClean="0">
                <a:latin typeface="Calibri" panose="020F0502020204030204" pitchFamily="34" charset="0"/>
              </a:rPr>
              <a:t>zdrowia, ograniczenie nałogów, </a:t>
            </a:r>
            <a:r>
              <a:rPr lang="pl-PL" sz="1700" dirty="0">
                <a:latin typeface="Calibri" panose="020F0502020204030204" pitchFamily="34" charset="0"/>
              </a:rPr>
              <a:t>w przypadku </a:t>
            </a:r>
            <a:r>
              <a:rPr lang="pl-PL" sz="1700" dirty="0" smtClean="0">
                <a:latin typeface="Calibri" panose="020F0502020204030204" pitchFamily="34" charset="0"/>
              </a:rPr>
              <a:t>osób                                                      z niepełnosprawnościami - doświadczenie </a:t>
            </a:r>
            <a:r>
              <a:rPr lang="pl-PL" sz="1700" dirty="0">
                <a:latin typeface="Calibri" panose="020F0502020204030204" pitchFamily="34" charset="0"/>
              </a:rPr>
              <a:t>widocznej poprawy </a:t>
            </a:r>
            <a:r>
              <a:rPr lang="pl-PL" sz="1700" dirty="0" smtClean="0">
                <a:latin typeface="Calibri" panose="020F0502020204030204" pitchFamily="34" charset="0"/>
              </a:rPr>
              <a:t>w funkcjonowaniu),</a:t>
            </a:r>
            <a:endParaRPr lang="pl-PL" sz="1700" dirty="0">
              <a:latin typeface="Calibri" panose="020F0502020204030204" pitchFamily="34" charset="0"/>
            </a:endParaRPr>
          </a:p>
          <a:p>
            <a:pPr algn="just">
              <a:buNone/>
            </a:pPr>
            <a:r>
              <a:rPr lang="pl-PL" sz="1700" dirty="0">
                <a:latin typeface="Calibri" panose="020F0502020204030204" pitchFamily="34" charset="0"/>
              </a:rPr>
              <a:t>lub </a:t>
            </a:r>
          </a:p>
          <a:p>
            <a:pPr marL="631825" lvl="0" indent="-285750" algn="just">
              <a:buFont typeface="Wingdings" pitchFamily="2" charset="2"/>
              <a:buChar char="§"/>
            </a:pPr>
            <a:r>
              <a:rPr lang="pl-PL" sz="1700" dirty="0" smtClean="0">
                <a:solidFill>
                  <a:srgbClr val="800000"/>
                </a:solidFill>
                <a:latin typeface="Calibri" panose="020F0502020204030204" pitchFamily="34" charset="0"/>
              </a:rPr>
              <a:t>podjęli </a:t>
            </a:r>
            <a:r>
              <a:rPr lang="pl-PL" sz="1700" dirty="0">
                <a:solidFill>
                  <a:srgbClr val="800000"/>
                </a:solidFill>
                <a:latin typeface="Calibri" panose="020F0502020204030204" pitchFamily="34" charset="0"/>
              </a:rPr>
              <a:t>dalszą aktywizację </a:t>
            </a:r>
            <a:r>
              <a:rPr lang="pl-PL" sz="1700" dirty="0">
                <a:latin typeface="Calibri" panose="020F0502020204030204" pitchFamily="34" charset="0"/>
              </a:rPr>
              <a:t>w formie, </a:t>
            </a:r>
            <a:r>
              <a:rPr lang="pl-PL" sz="1700" dirty="0" smtClean="0">
                <a:latin typeface="Calibri" panose="020F0502020204030204" pitchFamily="34" charset="0"/>
              </a:rPr>
              <a:t>która:</a:t>
            </a:r>
          </a:p>
          <a:p>
            <a:pPr marL="1028700" lvl="1" algn="just">
              <a:buFont typeface="Arial" panose="020B0604020202020204" pitchFamily="34" charset="0"/>
              <a:buChar char="•"/>
            </a:pPr>
            <a:r>
              <a:rPr lang="pl-PL" sz="1700" dirty="0" smtClean="0">
                <a:latin typeface="Calibri" panose="020F0502020204030204" pitchFamily="34" charset="0"/>
              </a:rPr>
              <a:t>obrazuje </a:t>
            </a:r>
            <a:r>
              <a:rPr lang="pl-PL" sz="1700" dirty="0">
                <a:latin typeface="Calibri" panose="020F0502020204030204" pitchFamily="34" charset="0"/>
              </a:rPr>
              <a:t>postęp w procesie aktywizacji społecznej i zmniejsza dystans </a:t>
            </a:r>
            <a:r>
              <a:rPr lang="pl-PL" sz="1700" dirty="0" smtClean="0">
                <a:latin typeface="Calibri" panose="020F0502020204030204" pitchFamily="34" charset="0"/>
              </a:rPr>
              <a:t/>
            </a:r>
            <a:br>
              <a:rPr lang="pl-PL" sz="1700" dirty="0" smtClean="0">
                <a:latin typeface="Calibri" panose="020F0502020204030204" pitchFamily="34" charset="0"/>
              </a:rPr>
            </a:br>
            <a:r>
              <a:rPr lang="pl-PL" sz="1700" dirty="0" smtClean="0">
                <a:latin typeface="Calibri" panose="020F0502020204030204" pitchFamily="34" charset="0"/>
              </a:rPr>
              <a:t>do </a:t>
            </a:r>
            <a:r>
              <a:rPr lang="pl-PL" sz="1700" dirty="0">
                <a:latin typeface="Calibri" panose="020F0502020204030204" pitchFamily="34" charset="0"/>
              </a:rPr>
              <a:t>zatrudnienia,</a:t>
            </a:r>
          </a:p>
          <a:p>
            <a:pPr marL="1028700" lvl="1" algn="just">
              <a:buFont typeface="Arial" panose="020B0604020202020204" pitchFamily="34" charset="0"/>
              <a:buChar char="•"/>
            </a:pPr>
            <a:r>
              <a:rPr lang="pl-PL" sz="1700" dirty="0" smtClean="0">
                <a:latin typeface="Calibri" panose="020F0502020204030204" pitchFamily="34" charset="0"/>
              </a:rPr>
              <a:t>nie </a:t>
            </a:r>
            <a:r>
              <a:rPr lang="pl-PL" sz="1700" dirty="0">
                <a:latin typeface="Calibri" panose="020F0502020204030204" pitchFamily="34" charset="0"/>
              </a:rPr>
              <a:t>jest tożsama z formą aktywizacji, którą uczestnik projektu otrzymywał </a:t>
            </a:r>
            <a:r>
              <a:rPr lang="pl-PL" sz="1700" dirty="0" smtClean="0">
                <a:latin typeface="Calibri" panose="020F0502020204030204" pitchFamily="34" charset="0"/>
              </a:rPr>
              <a:t/>
            </a:r>
            <a:br>
              <a:rPr lang="pl-PL" sz="1700" dirty="0" smtClean="0">
                <a:latin typeface="Calibri" panose="020F0502020204030204" pitchFamily="34" charset="0"/>
              </a:rPr>
            </a:br>
            <a:r>
              <a:rPr lang="pl-PL" sz="1700" dirty="0" smtClean="0">
                <a:latin typeface="Calibri" panose="020F0502020204030204" pitchFamily="34" charset="0"/>
              </a:rPr>
              <a:t>przed </a:t>
            </a:r>
            <a:r>
              <a:rPr lang="pl-PL" sz="1700" dirty="0">
                <a:latin typeface="Calibri" panose="020F0502020204030204" pitchFamily="34" charset="0"/>
              </a:rPr>
              <a:t>projektem,</a:t>
            </a:r>
          </a:p>
          <a:p>
            <a:pPr marL="1028700" lvl="1" algn="just">
              <a:buFont typeface="Arial" panose="020B0604020202020204" pitchFamily="34" charset="0"/>
              <a:buChar char="•"/>
            </a:pPr>
            <a:r>
              <a:rPr lang="pl-PL" sz="1700" dirty="0" smtClean="0">
                <a:latin typeface="Calibri" panose="020F0502020204030204" pitchFamily="34" charset="0"/>
              </a:rPr>
              <a:t>nie </a:t>
            </a:r>
            <a:r>
              <a:rPr lang="pl-PL" sz="1700" dirty="0">
                <a:latin typeface="Calibri" panose="020F0502020204030204" pitchFamily="34" charset="0"/>
              </a:rPr>
              <a:t>jest tożsama z formą aktywizacji, którą uczestnik projektu otrzymywał </a:t>
            </a:r>
            <a:r>
              <a:rPr lang="pl-PL" sz="1700" dirty="0" smtClean="0">
                <a:latin typeface="Calibri" panose="020F0502020204030204" pitchFamily="34" charset="0"/>
              </a:rPr>
              <a:t/>
            </a:r>
            <a:br>
              <a:rPr lang="pl-PL" sz="1700" dirty="0" smtClean="0">
                <a:latin typeface="Calibri" panose="020F0502020204030204" pitchFamily="34" charset="0"/>
              </a:rPr>
            </a:br>
            <a:r>
              <a:rPr lang="pl-PL" sz="1700" dirty="0" smtClean="0">
                <a:latin typeface="Calibri" panose="020F0502020204030204" pitchFamily="34" charset="0"/>
              </a:rPr>
              <a:t>w </a:t>
            </a:r>
            <a:r>
              <a:rPr lang="pl-PL" sz="1700" dirty="0">
                <a:latin typeface="Calibri" panose="020F0502020204030204" pitchFamily="34" charset="0"/>
              </a:rPr>
              <a:t>ramach projektu, chyba że nie jest ona finansowana ze środków EFS i że stanowi postęp </a:t>
            </a:r>
            <a:r>
              <a:rPr lang="pl-PL" sz="1700" dirty="0" smtClean="0">
                <a:latin typeface="Calibri" panose="020F0502020204030204" pitchFamily="34" charset="0"/>
              </a:rPr>
              <a:t>w </a:t>
            </a:r>
            <a:r>
              <a:rPr lang="pl-PL" sz="1700" dirty="0">
                <a:latin typeface="Calibri" panose="020F0502020204030204" pitchFamily="34" charset="0"/>
              </a:rPr>
              <a:t>stosunku do sytuacji uczestnika projektu w momencie rozpoczęcia udziału </a:t>
            </a:r>
            <a:r>
              <a:rPr lang="pl-PL" sz="1700" dirty="0" smtClean="0">
                <a:latin typeface="Calibri" panose="020F0502020204030204" pitchFamily="34" charset="0"/>
              </a:rPr>
              <a:t>w </a:t>
            </a:r>
            <a:r>
              <a:rPr lang="pl-PL" sz="1700" dirty="0">
                <a:latin typeface="Calibri" panose="020F0502020204030204" pitchFamily="34" charset="0"/>
              </a:rPr>
              <a:t>projekcie</a:t>
            </a:r>
            <a:r>
              <a:rPr lang="pl-PL" sz="1700" dirty="0" smtClean="0">
                <a:latin typeface="Calibri" panose="020F0502020204030204" pitchFamily="34" charset="0"/>
              </a:rPr>
              <a:t>.</a:t>
            </a:r>
            <a:endParaRPr lang="pl-PL" sz="1700" dirty="0">
              <a:latin typeface="Calibri" panose="020F0502020204030204" pitchFamily="34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>
                <a:solidFill>
                  <a:prstClr val="black"/>
                </a:solidFill>
              </a:rPr>
              <a:pPr>
                <a:defRPr/>
              </a:pPr>
              <a:t>20</a:t>
            </a:fld>
            <a:endParaRPr lang="pl-PL" alt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33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1187624" y="188640"/>
            <a:ext cx="78488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600" b="1" dirty="0" smtClean="0">
                <a:solidFill>
                  <a:prstClr val="white"/>
                </a:solidFill>
                <a:latin typeface="Arial Black" pitchFamily="34" charset="0"/>
              </a:rPr>
              <a:t>EFEKTYWNOŚĆ SPOŁECZNO - ZATRUDNIENIOWA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600" b="1" dirty="0" smtClean="0">
                <a:solidFill>
                  <a:prstClr val="white"/>
                </a:solidFill>
                <a:latin typeface="Arial Black" pitchFamily="34" charset="0"/>
              </a:rPr>
              <a:t>– WYMIAR SPOŁECZNY</a:t>
            </a:r>
            <a:endParaRPr lang="pl-PL" altLang="pl-PL" sz="1600" b="1" dirty="0">
              <a:solidFill>
                <a:prstClr val="white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79512" y="1124744"/>
            <a:ext cx="8712968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just">
              <a:buNone/>
            </a:pPr>
            <a:endParaRPr lang="pl-PL" sz="800" b="1" dirty="0" smtClean="0">
              <a:latin typeface="Calibri" panose="020F0502020204030204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pl-PL" sz="2000" b="1" dirty="0" smtClean="0">
                <a:latin typeface="Calibri" panose="020F0502020204030204" pitchFamily="34" charset="0"/>
              </a:rPr>
              <a:t>Wskaźnik </a:t>
            </a:r>
            <a:r>
              <a:rPr lang="pl-PL" sz="2000" b="1" dirty="0">
                <a:latin typeface="Calibri" panose="020F0502020204030204" pitchFamily="34" charset="0"/>
              </a:rPr>
              <a:t>efektywności społeczno-zatrudnieniowej </a:t>
            </a:r>
            <a:r>
              <a:rPr lang="pl-PL" sz="2000" b="1" dirty="0">
                <a:solidFill>
                  <a:srgbClr val="800000"/>
                </a:solidFill>
                <a:latin typeface="Calibri" panose="020F0502020204030204" pitchFamily="34" charset="0"/>
              </a:rPr>
              <a:t>w wymiarze społecznym </a:t>
            </a:r>
            <a:r>
              <a:rPr lang="pl-PL" sz="2000" dirty="0">
                <a:latin typeface="Calibri" panose="020F0502020204030204" pitchFamily="34" charset="0"/>
              </a:rPr>
              <a:t>jest mierzony </a:t>
            </a:r>
            <a:r>
              <a:rPr lang="pl-PL" sz="2000" b="1" dirty="0" smtClean="0">
                <a:solidFill>
                  <a:srgbClr val="800000"/>
                </a:solidFill>
                <a:latin typeface="Calibri" panose="020F0502020204030204" pitchFamily="34" charset="0"/>
              </a:rPr>
              <a:t>w </a:t>
            </a:r>
            <a:r>
              <a:rPr lang="pl-PL" sz="2000" b="1" dirty="0">
                <a:solidFill>
                  <a:srgbClr val="800000"/>
                </a:solidFill>
                <a:latin typeface="Calibri" panose="020F0502020204030204" pitchFamily="34" charset="0"/>
              </a:rPr>
              <a:t>terminie do </a:t>
            </a:r>
            <a:r>
              <a:rPr lang="pl-PL" sz="2000" b="1" u="sng" dirty="0">
                <a:solidFill>
                  <a:srgbClr val="800000"/>
                </a:solidFill>
                <a:latin typeface="Calibri" panose="020F0502020204030204" pitchFamily="34" charset="0"/>
              </a:rPr>
              <a:t>trzech miesięcy (min. 90 dni)</a:t>
            </a:r>
            <a:r>
              <a:rPr lang="pl-PL" sz="2000" dirty="0">
                <a:solidFill>
                  <a:srgbClr val="800000"/>
                </a:solidFill>
                <a:latin typeface="Calibri" panose="020F0502020204030204" pitchFamily="34" charset="0"/>
              </a:rPr>
              <a:t> </a:t>
            </a:r>
            <a:r>
              <a:rPr lang="pl-PL" sz="2000" dirty="0">
                <a:latin typeface="Calibri" panose="020F0502020204030204" pitchFamily="34" charset="0"/>
              </a:rPr>
              <a:t>od zakończenia udziału uczestnika w projekcie</a:t>
            </a:r>
            <a:r>
              <a:rPr lang="pl-PL" sz="2000" dirty="0" smtClean="0">
                <a:latin typeface="Calibri" panose="020F0502020204030204" pitchFamily="34" charset="0"/>
              </a:rPr>
              <a:t>.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endParaRPr lang="pl-PL" sz="2000" dirty="0">
              <a:latin typeface="Calibri" panose="020F0502020204030204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pl-PL" sz="2000" dirty="0">
                <a:latin typeface="Calibri" panose="020F0502020204030204" pitchFamily="34" charset="0"/>
              </a:rPr>
              <a:t>Potwierdzenie osiągnięcia wskaźnika efektywności społeczno-zatrudnieniowej </a:t>
            </a:r>
            <a:r>
              <a:rPr lang="pl-PL" sz="2000" dirty="0" smtClean="0">
                <a:latin typeface="Calibri" panose="020F0502020204030204" pitchFamily="34" charset="0"/>
              </a:rPr>
              <a:t/>
            </a:r>
            <a:br>
              <a:rPr lang="pl-PL" sz="2000" dirty="0" smtClean="0">
                <a:latin typeface="Calibri" panose="020F0502020204030204" pitchFamily="34" charset="0"/>
              </a:rPr>
            </a:br>
            <a:r>
              <a:rPr lang="pl-PL" sz="2000" dirty="0" smtClean="0">
                <a:latin typeface="Calibri" panose="020F0502020204030204" pitchFamily="34" charset="0"/>
              </a:rPr>
              <a:t>w </a:t>
            </a:r>
            <a:r>
              <a:rPr lang="pl-PL" sz="2000" dirty="0">
                <a:latin typeface="Calibri" panose="020F0502020204030204" pitchFamily="34" charset="0"/>
              </a:rPr>
              <a:t>wymiarze społecznym następuje </a:t>
            </a:r>
            <a:r>
              <a:rPr lang="pl-PL" sz="2000" dirty="0">
                <a:solidFill>
                  <a:srgbClr val="800000"/>
                </a:solidFill>
                <a:latin typeface="Calibri" panose="020F0502020204030204" pitchFamily="34" charset="0"/>
              </a:rPr>
              <a:t>na podstawie dokumentów potwierdzających postęp </a:t>
            </a:r>
            <a:r>
              <a:rPr lang="pl-PL" sz="2000" dirty="0">
                <a:latin typeface="Calibri" panose="020F0502020204030204" pitchFamily="34" charset="0"/>
              </a:rPr>
              <a:t>w procesie aktywizacji społeczno-zawodowej </a:t>
            </a:r>
            <a:r>
              <a:rPr lang="pl-PL" sz="2000" dirty="0" smtClean="0">
                <a:latin typeface="Calibri" panose="020F0502020204030204" pitchFamily="34" charset="0"/>
              </a:rPr>
              <a:t/>
            </a:r>
            <a:br>
              <a:rPr lang="pl-PL" sz="2000" dirty="0" smtClean="0">
                <a:latin typeface="Calibri" panose="020F0502020204030204" pitchFamily="34" charset="0"/>
              </a:rPr>
            </a:br>
            <a:r>
              <a:rPr lang="pl-PL" sz="2000" dirty="0" smtClean="0">
                <a:latin typeface="Calibri" panose="020F0502020204030204" pitchFamily="34" charset="0"/>
              </a:rPr>
              <a:t>i </a:t>
            </a:r>
            <a:r>
              <a:rPr lang="pl-PL" sz="2000" dirty="0">
                <a:latin typeface="Calibri" panose="020F0502020204030204" pitchFamily="34" charset="0"/>
              </a:rPr>
              <a:t>zmniejszenie dystansu do zatrudnienia </a:t>
            </a:r>
            <a:r>
              <a:rPr lang="pl-PL" sz="2000" dirty="0" smtClean="0">
                <a:latin typeface="Calibri" panose="020F0502020204030204" pitchFamily="34" charset="0"/>
              </a:rPr>
              <a:t>lub </a:t>
            </a:r>
            <a:r>
              <a:rPr lang="pl-PL" sz="2000" dirty="0">
                <a:latin typeface="Calibri" panose="020F0502020204030204" pitchFamily="34" charset="0"/>
              </a:rPr>
              <a:t>udział </a:t>
            </a:r>
            <a:r>
              <a:rPr lang="pl-PL" sz="2000" dirty="0" smtClean="0">
                <a:latin typeface="Calibri" panose="020F0502020204030204" pitchFamily="34" charset="0"/>
              </a:rPr>
              <a:t>w </a:t>
            </a:r>
            <a:r>
              <a:rPr lang="pl-PL" sz="2000" dirty="0">
                <a:latin typeface="Calibri" panose="020F0502020204030204" pitchFamily="34" charset="0"/>
              </a:rPr>
              <a:t>dalszej aktywizacji społecznej, społeczno-zawodowej lub zawodowej, np.:</a:t>
            </a:r>
          </a:p>
          <a:p>
            <a:pPr marL="1028700" lvl="1" algn="just">
              <a:buFont typeface="Wingdings" panose="05000000000000000000" pitchFamily="2" charset="2"/>
              <a:buChar char="§"/>
            </a:pPr>
            <a:r>
              <a:rPr lang="pl-PL" sz="2000" dirty="0">
                <a:latin typeface="Calibri" panose="020F0502020204030204" pitchFamily="34" charset="0"/>
              </a:rPr>
              <a:t>opinia psychologa lub pracownika socjalnego, </a:t>
            </a:r>
          </a:p>
          <a:p>
            <a:pPr marL="1028700" lvl="1" algn="just">
              <a:buFont typeface="Wingdings" panose="05000000000000000000" pitchFamily="2" charset="2"/>
              <a:buChar char="§"/>
            </a:pPr>
            <a:r>
              <a:rPr lang="pl-PL" sz="2000" dirty="0">
                <a:latin typeface="Calibri" panose="020F0502020204030204" pitchFamily="34" charset="0"/>
              </a:rPr>
              <a:t>zaświadczenie o rejestracji </a:t>
            </a:r>
            <a:r>
              <a:rPr lang="pl-PL" sz="2000" dirty="0" smtClean="0">
                <a:latin typeface="Calibri" panose="020F0502020204030204" pitchFamily="34" charset="0"/>
              </a:rPr>
              <a:t>w PUP, </a:t>
            </a:r>
            <a:endParaRPr lang="pl-PL" sz="2000" dirty="0">
              <a:latin typeface="Calibri" panose="020F0502020204030204" pitchFamily="34" charset="0"/>
            </a:endParaRPr>
          </a:p>
          <a:p>
            <a:pPr marL="1028700" lvl="1" algn="just">
              <a:buFont typeface="Wingdings" panose="05000000000000000000" pitchFamily="2" charset="2"/>
              <a:buChar char="§"/>
            </a:pPr>
            <a:r>
              <a:rPr lang="pl-PL" sz="2000" dirty="0">
                <a:latin typeface="Calibri" panose="020F0502020204030204" pitchFamily="34" charset="0"/>
              </a:rPr>
              <a:t>zaświadczenie o udziale w </a:t>
            </a:r>
            <a:r>
              <a:rPr lang="pl-PL" sz="2000" dirty="0" smtClean="0">
                <a:latin typeface="Calibri" panose="020F0502020204030204" pitchFamily="34" charset="0"/>
              </a:rPr>
              <a:t>KIS, </a:t>
            </a:r>
            <a:endParaRPr lang="pl-PL" sz="2000" dirty="0">
              <a:latin typeface="Calibri" panose="020F0502020204030204" pitchFamily="34" charset="0"/>
            </a:endParaRPr>
          </a:p>
          <a:p>
            <a:pPr marL="1028700" lvl="1" algn="just">
              <a:buFont typeface="Wingdings" panose="05000000000000000000" pitchFamily="2" charset="2"/>
              <a:buChar char="§"/>
            </a:pPr>
            <a:r>
              <a:rPr lang="pl-PL" sz="2000" dirty="0">
                <a:latin typeface="Calibri" panose="020F0502020204030204" pitchFamily="34" charset="0"/>
              </a:rPr>
              <a:t>kopia indywidualnego programu zatrudnienia socjalnego realizowanego w </a:t>
            </a:r>
            <a:r>
              <a:rPr lang="pl-PL" sz="2000" dirty="0" smtClean="0">
                <a:latin typeface="Calibri" panose="020F0502020204030204" pitchFamily="34" charset="0"/>
              </a:rPr>
              <a:t>CIS.</a:t>
            </a:r>
            <a:endParaRPr lang="pl-PL" sz="2000" dirty="0">
              <a:latin typeface="Calibri" panose="020F0502020204030204" pitchFamily="34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>
                <a:solidFill>
                  <a:prstClr val="black"/>
                </a:solidFill>
              </a:rPr>
              <a:pPr>
                <a:defRPr/>
              </a:pPr>
              <a:t>21</a:t>
            </a:fld>
            <a:endParaRPr lang="pl-PL" alt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06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79512" y="1124744"/>
            <a:ext cx="8712968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8000" lvl="0" indent="-2880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000" b="1" dirty="0" smtClean="0">
                <a:latin typeface="Calibri" panose="020F0502020204030204" pitchFamily="34" charset="0"/>
                <a:ea typeface="Calibri"/>
                <a:cs typeface="Times New Roman"/>
              </a:rPr>
              <a:t>Wskaźnik efektywności społeczno – zatrudnieniowej </a:t>
            </a:r>
            <a:r>
              <a:rPr lang="pl-PL" sz="2000" b="1" dirty="0" smtClean="0">
                <a:solidFill>
                  <a:srgbClr val="800000"/>
                </a:solidFill>
                <a:latin typeface="Calibri" panose="020F0502020204030204" pitchFamily="34" charset="0"/>
                <a:ea typeface="Calibri"/>
                <a:cs typeface="Times New Roman"/>
              </a:rPr>
              <a:t>w wymiarze zatrudnieniowym</a:t>
            </a:r>
            <a:r>
              <a:rPr lang="pl-PL" sz="2000" dirty="0" smtClean="0">
                <a:solidFill>
                  <a:srgbClr val="800000"/>
                </a:solidFill>
                <a:latin typeface="Calibri" panose="020F0502020204030204" pitchFamily="34" charset="0"/>
                <a:ea typeface="Calibri"/>
                <a:cs typeface="Times New Roman"/>
              </a:rPr>
              <a:t>: </a:t>
            </a:r>
          </a:p>
          <a:p>
            <a:pPr marL="709613" lvl="1" indent="-287338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712788" algn="l"/>
              </a:tabLst>
            </a:pP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>mierzony jest w stosunku do wszystkich uczestników, </a:t>
            </a:r>
            <a:r>
              <a:rPr lang="pl-PL" sz="2000" dirty="0">
                <a:latin typeface="Calibri" panose="020F0502020204030204" pitchFamily="34" charset="0"/>
                <a:ea typeface="Calibri"/>
                <a:cs typeface="Times New Roman"/>
              </a:rPr>
              <a:t>którzy </a:t>
            </a:r>
            <a:r>
              <a:rPr lang="pl-PL" sz="2000" dirty="0">
                <a:solidFill>
                  <a:srgbClr val="800000"/>
                </a:solidFill>
                <a:latin typeface="Calibri" panose="020F0502020204030204" pitchFamily="34" charset="0"/>
                <a:ea typeface="Calibri"/>
                <a:cs typeface="Times New Roman"/>
              </a:rPr>
              <a:t>w momencie rozpoczęcia udziału w projekcie byli osobami bezrobotnymi lub osobami biernymi zawodowo</a:t>
            </a:r>
            <a:r>
              <a:rPr lang="pl-PL" sz="2000" dirty="0">
                <a:latin typeface="Calibri" panose="020F0502020204030204" pitchFamily="34" charset="0"/>
                <a:ea typeface="Calibri"/>
                <a:cs typeface="Times New Roman"/>
              </a:rPr>
              <a:t>, </a:t>
            </a: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>z </a:t>
            </a:r>
            <a:r>
              <a:rPr lang="pl-PL" sz="2000" dirty="0">
                <a:latin typeface="Calibri" panose="020F0502020204030204" pitchFamily="34" charset="0"/>
                <a:ea typeface="Calibri"/>
                <a:cs typeface="Times New Roman"/>
              </a:rPr>
              <a:t>wyłączeniem osób, które w ramach projektu </a:t>
            </a: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/>
            </a:r>
            <a:b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</a:b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>lub po </a:t>
            </a:r>
            <a:r>
              <a:rPr lang="pl-PL" sz="2000" dirty="0">
                <a:latin typeface="Calibri" panose="020F0502020204030204" pitchFamily="34" charset="0"/>
                <a:ea typeface="Calibri"/>
                <a:cs typeface="Times New Roman"/>
              </a:rPr>
              <a:t>zakończeniu jego realizacji podjęły naukę w formach szkolnych,</a:t>
            </a:r>
          </a:p>
          <a:p>
            <a:pPr marL="709613" lvl="1" indent="-287338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712788" algn="l"/>
              </a:tabLst>
            </a:pP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>uwzględnia osoby, które </a:t>
            </a:r>
            <a:r>
              <a:rPr lang="pl-PL" sz="2000" dirty="0" smtClean="0">
                <a:solidFill>
                  <a:srgbClr val="800000"/>
                </a:solidFill>
                <a:latin typeface="Calibri" panose="020F0502020204030204" pitchFamily="34" charset="0"/>
                <a:ea typeface="Calibri"/>
                <a:cs typeface="Times New Roman"/>
              </a:rPr>
              <a:t>zakończyły </a:t>
            </a:r>
            <a:r>
              <a:rPr lang="pl-PL" sz="2000" dirty="0">
                <a:solidFill>
                  <a:srgbClr val="800000"/>
                </a:solidFill>
                <a:latin typeface="Calibri" panose="020F0502020204030204" pitchFamily="34" charset="0"/>
                <a:ea typeface="Calibri"/>
                <a:cs typeface="Times New Roman"/>
              </a:rPr>
              <a:t>udział </a:t>
            </a:r>
            <a:r>
              <a:rPr lang="pl-PL" sz="2000" dirty="0">
                <a:latin typeface="Calibri" panose="020F0502020204030204" pitchFamily="34" charset="0"/>
                <a:ea typeface="Calibri"/>
                <a:cs typeface="Times New Roman"/>
              </a:rPr>
              <a:t>w </a:t>
            </a: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>projekcie; zakończenie </a:t>
            </a:r>
            <a:r>
              <a:rPr lang="pl-PL" sz="2000" dirty="0">
                <a:latin typeface="Calibri" panose="020F0502020204030204" pitchFamily="34" charset="0"/>
                <a:ea typeface="Calibri"/>
                <a:cs typeface="Times New Roman"/>
              </a:rPr>
              <a:t>udziału </a:t>
            </a: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/>
            </a:r>
            <a:b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</a:b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>w </a:t>
            </a:r>
            <a:r>
              <a:rPr lang="pl-PL" sz="2000" dirty="0">
                <a:latin typeface="Calibri" panose="020F0502020204030204" pitchFamily="34" charset="0"/>
                <a:ea typeface="Calibri"/>
                <a:cs typeface="Times New Roman"/>
              </a:rPr>
              <a:t>projekcie to zakończenie uczestnictwa w formie lub formach wsparcia realizowanych </a:t>
            </a:r>
            <a:r>
              <a:rPr lang="pl-PL" sz="2000" dirty="0">
                <a:solidFill>
                  <a:srgbClr val="800000"/>
                </a:solidFill>
                <a:latin typeface="Calibri" panose="020F0502020204030204" pitchFamily="34" charset="0"/>
                <a:ea typeface="Calibri"/>
                <a:cs typeface="Times New Roman"/>
              </a:rPr>
              <a:t>zgodnie ze ścieżką </a:t>
            </a:r>
            <a:r>
              <a:rPr lang="pl-PL" sz="2000" dirty="0">
                <a:latin typeface="Calibri" panose="020F0502020204030204" pitchFamily="34" charset="0"/>
                <a:ea typeface="Calibri"/>
                <a:cs typeface="Times New Roman"/>
              </a:rPr>
              <a:t>udziału w projekcie (w przypadku projektów, których celem jest podjęcie zatrudnienia, zakończenie udziału </a:t>
            </a: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/>
            </a:r>
            <a:b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</a:b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>w </a:t>
            </a:r>
            <a:r>
              <a:rPr lang="pl-PL" sz="2000" dirty="0">
                <a:latin typeface="Calibri" panose="020F0502020204030204" pitchFamily="34" charset="0"/>
                <a:ea typeface="Calibri"/>
                <a:cs typeface="Times New Roman"/>
              </a:rPr>
              <a:t>projekcie z powodu podjęcia pracy wcześniej, niż uprzednio było </a:t>
            </a: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/>
            </a:r>
            <a:b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</a:b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>to </a:t>
            </a:r>
            <a:r>
              <a:rPr lang="pl-PL" sz="2000" dirty="0">
                <a:latin typeface="Calibri" panose="020F0502020204030204" pitchFamily="34" charset="0"/>
                <a:ea typeface="Calibri"/>
                <a:cs typeface="Times New Roman"/>
              </a:rPr>
              <a:t>planowane, należy uznać </a:t>
            </a: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>za </a:t>
            </a:r>
            <a:r>
              <a:rPr lang="pl-PL" sz="2000" dirty="0">
                <a:latin typeface="Calibri" panose="020F0502020204030204" pitchFamily="34" charset="0"/>
                <a:ea typeface="Calibri"/>
                <a:cs typeface="Times New Roman"/>
              </a:rPr>
              <a:t>zakończenie udziału w projekcie </a:t>
            </a: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>zgodnie </a:t>
            </a:r>
            <a:b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</a:b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>ze ścieżką udziału),</a:t>
            </a:r>
          </a:p>
          <a:p>
            <a:pPr marL="709613" lvl="1" indent="-287338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712788" algn="l"/>
              </a:tabLst>
            </a:pP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>określa </a:t>
            </a:r>
            <a:r>
              <a:rPr lang="pl-PL" sz="2000" dirty="0">
                <a:latin typeface="Calibri" panose="020F0502020204030204" pitchFamily="34" charset="0"/>
                <a:ea typeface="Calibri"/>
                <a:cs typeface="Times New Roman"/>
              </a:rPr>
              <a:t>minimalny odsetek uczestników, którzy powinni podjąć zatrudnienie </a:t>
            </a: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/>
            </a:r>
            <a:b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</a:b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>w </a:t>
            </a:r>
            <a:r>
              <a:rPr lang="pl-PL" sz="2000" dirty="0">
                <a:latin typeface="Calibri" panose="020F0502020204030204" pitchFamily="34" charset="0"/>
                <a:ea typeface="Calibri"/>
                <a:cs typeface="Times New Roman"/>
              </a:rPr>
              <a:t>wyniku objęcia wsparciem </a:t>
            </a: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>w projekcie.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>
                <a:solidFill>
                  <a:prstClr val="black"/>
                </a:solidFill>
              </a:rPr>
              <a:pPr>
                <a:defRPr/>
              </a:pPr>
              <a:t>22</a:t>
            </a:fld>
            <a:endParaRPr lang="pl-PL" altLang="pl-PL" dirty="0">
              <a:solidFill>
                <a:prstClr val="black"/>
              </a:solidFill>
            </a:endParaRP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1187624" y="188640"/>
            <a:ext cx="78488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600" b="1" dirty="0" smtClean="0">
                <a:solidFill>
                  <a:prstClr val="white"/>
                </a:solidFill>
                <a:latin typeface="Arial Black" pitchFamily="34" charset="0"/>
              </a:rPr>
              <a:t>EFEKTYWNOŚĆ SPOŁECZNO - ZATRUDNIENIOWA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600" b="1" dirty="0" smtClean="0">
                <a:solidFill>
                  <a:prstClr val="white"/>
                </a:solidFill>
                <a:latin typeface="Arial Black" pitchFamily="34" charset="0"/>
              </a:rPr>
              <a:t>– WYMIAR ZATRUDNIENIOWY</a:t>
            </a:r>
            <a:endParaRPr lang="pl-PL" altLang="pl-PL" sz="1600" b="1" dirty="0">
              <a:solidFill>
                <a:prstClr val="white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97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0" y="1124744"/>
            <a:ext cx="889248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8000" lvl="0" indent="-2880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pl-PL" sz="1800" dirty="0" smtClean="0">
              <a:latin typeface="Calibri" panose="020F0502020204030204" pitchFamily="34" charset="0"/>
              <a:ea typeface="Calibri"/>
              <a:cs typeface="Times New Roman"/>
            </a:endParaRPr>
          </a:p>
          <a:p>
            <a:pPr marL="288000" lvl="0" indent="-2880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pl-PL" sz="1800" dirty="0" smtClean="0">
              <a:latin typeface="Calibri" panose="020F0502020204030204" pitchFamily="34" charset="0"/>
              <a:ea typeface="Calibri"/>
              <a:cs typeface="Times New Roman"/>
            </a:endParaRPr>
          </a:p>
          <a:p>
            <a:pPr marL="288000" lvl="0" indent="-2880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pl-PL" sz="1800" dirty="0" smtClean="0">
              <a:latin typeface="Calibri" panose="020F0502020204030204" pitchFamily="34" charset="0"/>
              <a:ea typeface="Calibri"/>
              <a:cs typeface="Times New Roman"/>
            </a:endParaRPr>
          </a:p>
          <a:p>
            <a:pPr marL="288000" lvl="0" indent="-28800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>     Kryterium </a:t>
            </a:r>
            <a:r>
              <a:rPr lang="pl-PL" sz="2000" dirty="0">
                <a:latin typeface="Calibri" panose="020F0502020204030204" pitchFamily="34" charset="0"/>
                <a:ea typeface="Calibri"/>
                <a:cs typeface="Times New Roman"/>
              </a:rPr>
              <a:t>dotyczące </a:t>
            </a:r>
            <a:r>
              <a:rPr lang="pl-PL" sz="2000" b="1" dirty="0">
                <a:solidFill>
                  <a:srgbClr val="800000"/>
                </a:solidFill>
                <a:latin typeface="Calibri" panose="020F0502020204030204" pitchFamily="34" charset="0"/>
                <a:ea typeface="Calibri"/>
                <a:cs typeface="Times New Roman"/>
              </a:rPr>
              <a:t>wskaźnika efektywności zatrudnieniowej </a:t>
            </a:r>
            <a:r>
              <a:rPr lang="pl-PL" sz="2000" dirty="0">
                <a:latin typeface="Calibri" panose="020F0502020204030204" pitchFamily="34" charset="0"/>
                <a:ea typeface="Calibri"/>
                <a:cs typeface="Times New Roman"/>
              </a:rPr>
              <a:t>mierzone jest </a:t>
            </a: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/>
            </a:r>
            <a:b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</a:b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>w </a:t>
            </a:r>
            <a:r>
              <a:rPr lang="pl-PL" sz="2000" dirty="0">
                <a:latin typeface="Calibri" panose="020F0502020204030204" pitchFamily="34" charset="0"/>
                <a:ea typeface="Calibri"/>
                <a:cs typeface="Times New Roman"/>
              </a:rPr>
              <a:t>stosunku </a:t>
            </a: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>do </a:t>
            </a:r>
            <a:r>
              <a:rPr lang="pl-PL" sz="2000" dirty="0">
                <a:latin typeface="Calibri" panose="020F0502020204030204" pitchFamily="34" charset="0"/>
                <a:ea typeface="Calibri"/>
                <a:cs typeface="Times New Roman"/>
              </a:rPr>
              <a:t>wszystkich uczestników, którzy w momencie rozpoczęcia udziału </a:t>
            </a: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>                w </a:t>
            </a:r>
            <a:r>
              <a:rPr lang="pl-PL" sz="2000" dirty="0">
                <a:latin typeface="Calibri" panose="020F0502020204030204" pitchFamily="34" charset="0"/>
                <a:ea typeface="Calibri"/>
                <a:cs typeface="Times New Roman"/>
              </a:rPr>
              <a:t>projekcie byli osobami bezrobotnymi lub osobami biernymi </a:t>
            </a: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>zawodowo. Uwzględnia osoby, które zakończyły </a:t>
            </a:r>
            <a:r>
              <a:rPr lang="pl-PL" sz="2000" dirty="0">
                <a:latin typeface="Calibri" panose="020F0502020204030204" pitchFamily="34" charset="0"/>
                <a:ea typeface="Calibri"/>
                <a:cs typeface="Times New Roman"/>
              </a:rPr>
              <a:t>udział w projekcie i określa minimalny odsetek uczestników, którzy powinni podjąć zatrudnienie w wyniku objęcia wsparciem </a:t>
            </a:r>
            <a:r>
              <a:rPr lang="pl-PL" sz="2000" dirty="0" smtClean="0">
                <a:latin typeface="Calibri" panose="020F0502020204030204" pitchFamily="34" charset="0"/>
                <a:ea typeface="Calibri"/>
                <a:cs typeface="Times New Roman"/>
              </a:rPr>
              <a:t>w projekcie.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>
                <a:solidFill>
                  <a:prstClr val="black"/>
                </a:solidFill>
              </a:rPr>
              <a:pPr>
                <a:defRPr/>
              </a:pPr>
              <a:t>23</a:t>
            </a:fld>
            <a:endParaRPr lang="pl-PL" altLang="pl-PL" dirty="0">
              <a:solidFill>
                <a:prstClr val="black"/>
              </a:solidFill>
            </a:endParaRPr>
          </a:p>
        </p:txBody>
      </p:sp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1187624" y="188640"/>
            <a:ext cx="78488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600" b="1" dirty="0" smtClean="0">
                <a:solidFill>
                  <a:prstClr val="white"/>
                </a:solidFill>
                <a:latin typeface="Arial Black" pitchFamily="34" charset="0"/>
              </a:rPr>
              <a:t>EFEKTYWNOŚĆ SPOŁECZNO - ZATRUDNIENIOWA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600" b="1" dirty="0" smtClean="0">
                <a:solidFill>
                  <a:prstClr val="white"/>
                </a:solidFill>
                <a:latin typeface="Arial Black" pitchFamily="34" charset="0"/>
              </a:rPr>
              <a:t>– WYMIAR ZATRUDNIENIOWY</a:t>
            </a:r>
            <a:endParaRPr lang="pl-PL" altLang="pl-PL" sz="1600" b="1" dirty="0">
              <a:solidFill>
                <a:prstClr val="white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384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79512" y="1124744"/>
            <a:ext cx="8712968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8000" lvl="0" indent="-2880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2000" b="1" dirty="0" smtClean="0">
                <a:latin typeface="Calibri" panose="020F0502020204030204" pitchFamily="34" charset="0"/>
              </a:rPr>
              <a:t>Zatrudnienie </a:t>
            </a:r>
            <a:r>
              <a:rPr lang="pl-PL" sz="2000" dirty="0">
                <a:latin typeface="Calibri" panose="020F0502020204030204" pitchFamily="34" charset="0"/>
              </a:rPr>
              <a:t>to podjęcie pracy w oparciu </a:t>
            </a:r>
            <a:r>
              <a:rPr lang="pl-PL" sz="2000" dirty="0" smtClean="0">
                <a:latin typeface="Calibri" panose="020F0502020204030204" pitchFamily="34" charset="0"/>
              </a:rPr>
              <a:t>o: </a:t>
            </a:r>
          </a:p>
          <a:p>
            <a:pPr marL="288000" lvl="0" indent="-288000" algn="just">
              <a:spcBef>
                <a:spcPts val="0"/>
              </a:spcBef>
              <a:spcAft>
                <a:spcPts val="0"/>
              </a:spcAft>
              <a:buNone/>
            </a:pPr>
            <a:endParaRPr lang="pl-PL" sz="1000" dirty="0" smtClean="0">
              <a:latin typeface="Calibri" panose="020F0502020204030204" pitchFamily="34" charset="0"/>
            </a:endParaRPr>
          </a:p>
          <a:p>
            <a:pPr marL="540000" lvl="0" indent="-28800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l-PL" sz="1800" b="1" dirty="0" smtClean="0">
                <a:solidFill>
                  <a:srgbClr val="800000"/>
                </a:solidFill>
                <a:latin typeface="Calibri" panose="020F0502020204030204" pitchFamily="34" charset="0"/>
              </a:rPr>
              <a:t>stosunek pracy </a:t>
            </a:r>
            <a:r>
              <a:rPr lang="pl-PL" sz="1800" dirty="0" smtClean="0">
                <a:latin typeface="Calibri" panose="020F0502020204030204" pitchFamily="34" charset="0"/>
              </a:rPr>
              <a:t>– kryterium należy </a:t>
            </a:r>
            <a:r>
              <a:rPr lang="pl-PL" sz="1800" dirty="0">
                <a:latin typeface="Calibri" panose="020F0502020204030204" pitchFamily="34" charset="0"/>
              </a:rPr>
              <a:t>uznać </a:t>
            </a:r>
            <a:r>
              <a:rPr lang="pl-PL" sz="1800" dirty="0" smtClean="0">
                <a:latin typeface="Calibri" panose="020F0502020204030204" pitchFamily="34" charset="0"/>
              </a:rPr>
              <a:t>za </a:t>
            </a:r>
            <a:r>
              <a:rPr lang="pl-PL" sz="1800" dirty="0">
                <a:latin typeface="Calibri" panose="020F0502020204030204" pitchFamily="34" charset="0"/>
              </a:rPr>
              <a:t>spełnione, jeżeli uczestnik projektu zostanie zatrudniony na nieprzerwany okres </a:t>
            </a:r>
            <a:r>
              <a:rPr lang="pl-PL" sz="1800" b="1" dirty="0" smtClean="0">
                <a:solidFill>
                  <a:srgbClr val="800000"/>
                </a:solidFill>
                <a:latin typeface="Calibri" panose="020F0502020204030204" pitchFamily="34" charset="0"/>
              </a:rPr>
              <a:t>co </a:t>
            </a:r>
            <a:r>
              <a:rPr lang="pl-PL" sz="1800" b="1" dirty="0">
                <a:solidFill>
                  <a:srgbClr val="800000"/>
                </a:solidFill>
                <a:latin typeface="Calibri" panose="020F0502020204030204" pitchFamily="34" charset="0"/>
              </a:rPr>
              <a:t>najmniej trzech miesięcy, przynajmniej na </a:t>
            </a:r>
            <a:r>
              <a:rPr lang="pl-PL" sz="1800" b="1" dirty="0" smtClean="0">
                <a:solidFill>
                  <a:srgbClr val="800000"/>
                </a:solidFill>
                <a:latin typeface="Calibri" panose="020F0502020204030204" pitchFamily="34" charset="0"/>
              </a:rPr>
              <a:t>½ etatu,</a:t>
            </a:r>
          </a:p>
          <a:p>
            <a:pPr marL="540000" lvl="0" indent="-288000" algn="just">
              <a:spcBef>
                <a:spcPts val="0"/>
              </a:spcBef>
              <a:spcAft>
                <a:spcPts val="0"/>
              </a:spcAft>
              <a:buNone/>
            </a:pPr>
            <a:endParaRPr lang="pl-PL" sz="800" b="1" dirty="0" smtClean="0">
              <a:solidFill>
                <a:srgbClr val="800000"/>
              </a:solidFill>
              <a:latin typeface="Calibri" panose="020F0502020204030204" pitchFamily="34" charset="0"/>
            </a:endParaRPr>
          </a:p>
          <a:p>
            <a:pPr marL="540000" lvl="0" indent="-28800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l-PL" sz="1800" b="1" dirty="0" smtClean="0">
                <a:solidFill>
                  <a:srgbClr val="800000"/>
                </a:solidFill>
                <a:latin typeface="Calibri" panose="020F0502020204030204" pitchFamily="34" charset="0"/>
              </a:rPr>
              <a:t>stosunek cywilnoprawny </a:t>
            </a:r>
            <a:r>
              <a:rPr lang="pl-PL" sz="1800" dirty="0" smtClean="0">
                <a:latin typeface="Calibri" panose="020F0502020204030204" pitchFamily="34" charset="0"/>
              </a:rPr>
              <a:t>– kryterium należy uznać za spełnione, jeżeli: umowa cywilnoprawna jest zawarta </a:t>
            </a:r>
            <a:r>
              <a:rPr lang="pl-PL" sz="1800" b="1" dirty="0" smtClean="0">
                <a:solidFill>
                  <a:srgbClr val="800000"/>
                </a:solidFill>
                <a:latin typeface="Calibri" panose="020F0502020204030204" pitchFamily="34" charset="0"/>
              </a:rPr>
              <a:t>na okres minimum trzech miesięcy oraz wartość umowy jest równa lub wyższa od trzykrotności minimalnego wynagrodzenia za pracę</a:t>
            </a:r>
            <a:r>
              <a:rPr lang="pl-PL" sz="1800" dirty="0" smtClean="0">
                <a:solidFill>
                  <a:srgbClr val="800000"/>
                </a:solidFill>
                <a:latin typeface="Calibri" panose="020F0502020204030204" pitchFamily="34" charset="0"/>
              </a:rPr>
              <a:t> </a:t>
            </a:r>
            <a:r>
              <a:rPr lang="pl-PL" sz="1800" dirty="0">
                <a:latin typeface="Calibri" panose="020F0502020204030204" pitchFamily="34" charset="0"/>
              </a:rPr>
              <a:t>ustalanego </a:t>
            </a:r>
            <a:r>
              <a:rPr lang="pl-PL" sz="1800" dirty="0" smtClean="0">
                <a:latin typeface="Calibri" panose="020F0502020204030204" pitchFamily="34" charset="0"/>
              </a:rPr>
              <a:t>na </a:t>
            </a:r>
            <a:r>
              <a:rPr lang="pl-PL" sz="1800" dirty="0">
                <a:latin typeface="Calibri" panose="020F0502020204030204" pitchFamily="34" charset="0"/>
              </a:rPr>
              <a:t>podstawie przepisów o minimalnym wynagrodzeniu za </a:t>
            </a:r>
            <a:r>
              <a:rPr lang="pl-PL" sz="1800" dirty="0" smtClean="0">
                <a:latin typeface="Calibri" panose="020F0502020204030204" pitchFamily="34" charset="0"/>
              </a:rPr>
              <a:t>pracę.                             W </a:t>
            </a:r>
            <a:r>
              <a:rPr lang="pl-PL" sz="1800" dirty="0">
                <a:latin typeface="Calibri" panose="020F0502020204030204" pitchFamily="34" charset="0"/>
              </a:rPr>
              <a:t>przypadku umowy </a:t>
            </a:r>
            <a:r>
              <a:rPr lang="pl-PL" sz="1800" dirty="0" smtClean="0">
                <a:latin typeface="Calibri" panose="020F0502020204030204" pitchFamily="34" charset="0"/>
              </a:rPr>
              <a:t>o </a:t>
            </a:r>
            <a:r>
              <a:rPr lang="pl-PL" sz="1800" dirty="0">
                <a:latin typeface="Calibri" panose="020F0502020204030204" pitchFamily="34" charset="0"/>
              </a:rPr>
              <a:t>dzieło, w której nie </a:t>
            </a:r>
            <a:r>
              <a:rPr lang="pl-PL" sz="1800" dirty="0" smtClean="0">
                <a:latin typeface="Calibri" panose="020F0502020204030204" pitchFamily="34" charset="0"/>
              </a:rPr>
              <a:t>określono czasu </a:t>
            </a:r>
            <a:r>
              <a:rPr lang="pl-PL" sz="1800" dirty="0">
                <a:latin typeface="Calibri" panose="020F0502020204030204" pitchFamily="34" charset="0"/>
              </a:rPr>
              <a:t>trwania umowy, wartość umowy musi być równa </a:t>
            </a:r>
            <a:r>
              <a:rPr lang="pl-PL" sz="1800" dirty="0" smtClean="0">
                <a:latin typeface="Calibri" panose="020F0502020204030204" pitchFamily="34" charset="0"/>
              </a:rPr>
              <a:t>lub </a:t>
            </a:r>
            <a:r>
              <a:rPr lang="pl-PL" sz="1800" dirty="0">
                <a:latin typeface="Calibri" panose="020F0502020204030204" pitchFamily="34" charset="0"/>
              </a:rPr>
              <a:t>wyższa od trzykrotności minimalnego wynagrodzenia za pracę ustalanego na podstawie przepisów o minimalnym wynagrodzeniu za pracę</a:t>
            </a:r>
            <a:r>
              <a:rPr lang="pl-PL" sz="1800" dirty="0" smtClean="0">
                <a:latin typeface="Calibri" panose="020F0502020204030204" pitchFamily="34" charset="0"/>
              </a:rPr>
              <a:t>,</a:t>
            </a:r>
          </a:p>
          <a:p>
            <a:pPr marL="540000" lvl="0" indent="-28800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pl-PL" sz="800" dirty="0">
              <a:latin typeface="Calibri" panose="020F0502020204030204" pitchFamily="34" charset="0"/>
            </a:endParaRPr>
          </a:p>
          <a:p>
            <a:pPr marL="540000" lvl="0" indent="-28800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l-PL" sz="1800" b="1" dirty="0" smtClean="0">
                <a:solidFill>
                  <a:srgbClr val="800000"/>
                </a:solidFill>
                <a:latin typeface="Calibri" panose="020F0502020204030204" pitchFamily="34" charset="0"/>
              </a:rPr>
              <a:t>podjęcie </a:t>
            </a:r>
            <a:r>
              <a:rPr lang="pl-PL" sz="1800" b="1" dirty="0">
                <a:solidFill>
                  <a:srgbClr val="800000"/>
                </a:solidFill>
                <a:latin typeface="Calibri" panose="020F0502020204030204" pitchFamily="34" charset="0"/>
              </a:rPr>
              <a:t>działalności </a:t>
            </a:r>
            <a:r>
              <a:rPr lang="pl-PL" sz="1800" b="1" dirty="0" smtClean="0">
                <a:solidFill>
                  <a:srgbClr val="800000"/>
                </a:solidFill>
                <a:latin typeface="Calibri" panose="020F0502020204030204" pitchFamily="34" charset="0"/>
              </a:rPr>
              <a:t>gospodarczej</a:t>
            </a:r>
            <a:r>
              <a:rPr lang="pl-PL" sz="1800" dirty="0" smtClean="0">
                <a:solidFill>
                  <a:srgbClr val="800000"/>
                </a:solidFill>
                <a:latin typeface="Calibri" panose="020F0502020204030204" pitchFamily="34" charset="0"/>
              </a:rPr>
              <a:t> </a:t>
            </a:r>
            <a:r>
              <a:rPr lang="pl-PL" sz="1800" dirty="0" smtClean="0">
                <a:latin typeface="Calibri" panose="020F0502020204030204" pitchFamily="34" charset="0"/>
              </a:rPr>
              <a:t>- </a:t>
            </a:r>
            <a:r>
              <a:rPr lang="pl-PL" sz="1800" dirty="0">
                <a:latin typeface="Calibri" panose="020F0502020204030204" pitchFamily="34" charset="0"/>
              </a:rPr>
              <a:t>w</a:t>
            </a:r>
            <a:r>
              <a:rPr lang="pl-PL" sz="1800" dirty="0" smtClean="0">
                <a:latin typeface="Calibri" panose="020F0502020204030204" pitchFamily="34" charset="0"/>
              </a:rPr>
              <a:t>arunkiem </a:t>
            </a:r>
            <a:r>
              <a:rPr lang="pl-PL" sz="1800" dirty="0">
                <a:latin typeface="Calibri" panose="020F0502020204030204" pitchFamily="34" charset="0"/>
              </a:rPr>
              <a:t>uwzględnienia uczestnika projektu, który po zakończeniu udziału w projekcie podjął działalność gospodarczą, w liczbie osób pracujących jest dostarczenie dokumentu potwierdzającego fakt prowadzenia działalności gospodarczej przez okres minimum trzech miesięcy po zakończeniu udziału w </a:t>
            </a:r>
            <a:r>
              <a:rPr lang="pl-PL" sz="1800" dirty="0" smtClean="0">
                <a:latin typeface="Calibri" panose="020F0502020204030204" pitchFamily="34" charset="0"/>
              </a:rPr>
              <a:t>projekcie.</a:t>
            </a:r>
            <a:endParaRPr lang="pl-PL" altLang="pl-PL" sz="1800" b="1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>
                <a:solidFill>
                  <a:prstClr val="black"/>
                </a:solidFill>
              </a:rPr>
              <a:pPr>
                <a:defRPr/>
              </a:pPr>
              <a:t>24</a:t>
            </a:fld>
            <a:endParaRPr lang="pl-PL" altLang="pl-PL" dirty="0">
              <a:solidFill>
                <a:prstClr val="black"/>
              </a:solidFill>
            </a:endParaRPr>
          </a:p>
        </p:txBody>
      </p:sp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1187624" y="188640"/>
            <a:ext cx="78488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600" b="1" dirty="0" smtClean="0">
                <a:solidFill>
                  <a:prstClr val="white"/>
                </a:solidFill>
                <a:latin typeface="Arial Black" pitchFamily="34" charset="0"/>
              </a:rPr>
              <a:t>EFEKTYWNOŚĆ SPOŁECZNO - ZATRUDNIENIOWA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600" b="1" dirty="0" smtClean="0">
                <a:solidFill>
                  <a:prstClr val="white"/>
                </a:solidFill>
                <a:latin typeface="Arial Black" pitchFamily="34" charset="0"/>
              </a:rPr>
              <a:t>– WYMIAR ZATRUDNIENIOWY</a:t>
            </a:r>
            <a:endParaRPr lang="pl-PL" altLang="pl-PL" sz="1600" b="1" dirty="0">
              <a:solidFill>
                <a:prstClr val="white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384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251520" y="1124744"/>
            <a:ext cx="8640960" cy="5013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8000" indent="-2880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1800" dirty="0" smtClean="0">
                <a:latin typeface="Calibri" panose="020F0502020204030204" pitchFamily="34" charset="0"/>
              </a:rPr>
              <a:t>W </a:t>
            </a:r>
            <a:r>
              <a:rPr lang="pl-PL" sz="1800" dirty="0">
                <a:latin typeface="Calibri" panose="020F0502020204030204" pitchFamily="34" charset="0"/>
              </a:rPr>
              <a:t>celu potwierdzenia podjęcia pracy wystarczające jest dostarczenie przez uczestnika projektu </a:t>
            </a:r>
            <a:r>
              <a:rPr lang="pl-PL" sz="1800" b="1" dirty="0">
                <a:latin typeface="Calibri" panose="020F0502020204030204" pitchFamily="34" charset="0"/>
              </a:rPr>
              <a:t>dokumentów potwierdzających podjęcie pracy </a:t>
            </a:r>
            <a:r>
              <a:rPr lang="pl-PL" sz="1800" dirty="0">
                <a:latin typeface="Calibri" panose="020F0502020204030204" pitchFamily="34" charset="0"/>
              </a:rPr>
              <a:t>na co najmniej </a:t>
            </a:r>
            <a:r>
              <a:rPr lang="pl-PL" sz="1800" dirty="0" smtClean="0">
                <a:latin typeface="Calibri" panose="020F0502020204030204" pitchFamily="34" charset="0"/>
              </a:rPr>
              <a:t>3 </a:t>
            </a:r>
            <a:r>
              <a:rPr lang="pl-PL" sz="1800" dirty="0">
                <a:latin typeface="Calibri" panose="020F0502020204030204" pitchFamily="34" charset="0"/>
              </a:rPr>
              <a:t>miesiące lub prowadzenia działalności gospodarczej przez co najmniej </a:t>
            </a:r>
            <a:r>
              <a:rPr lang="pl-PL" sz="1800" dirty="0" smtClean="0">
                <a:latin typeface="Calibri" panose="020F0502020204030204" pitchFamily="34" charset="0"/>
              </a:rPr>
              <a:t>3 miesiące.</a:t>
            </a:r>
            <a:endParaRPr lang="pl-PL" sz="1800" dirty="0">
              <a:latin typeface="Calibri" panose="020F0502020204030204" pitchFamily="34" charset="0"/>
            </a:endParaRPr>
          </a:p>
          <a:p>
            <a:pPr marL="288000" indent="-2880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1800" dirty="0">
                <a:latin typeface="Calibri" panose="020F0502020204030204" pitchFamily="34" charset="0"/>
              </a:rPr>
              <a:t>Kryterium efektywności zatrudnieniowej odnosi się do odsetka osób, które podjęły pracę w okresie do trzech miesięcy (przez </a:t>
            </a:r>
            <a:r>
              <a:rPr lang="pl-PL" sz="1800" dirty="0" smtClean="0">
                <a:latin typeface="Calibri" panose="020F0502020204030204" pitchFamily="34" charset="0"/>
              </a:rPr>
              <a:t>3 </a:t>
            </a:r>
            <a:r>
              <a:rPr lang="pl-PL" sz="1800" dirty="0">
                <a:latin typeface="Calibri" panose="020F0502020204030204" pitchFamily="34" charset="0"/>
              </a:rPr>
              <a:t>miesiące należy rozumieć okres co najmniej 90 dni kalendarzowych) następujących po dniu, w którym zakończyły udział </a:t>
            </a:r>
            <a:br>
              <a:rPr lang="pl-PL" sz="1800" dirty="0">
                <a:latin typeface="Calibri" panose="020F0502020204030204" pitchFamily="34" charset="0"/>
              </a:rPr>
            </a:br>
            <a:r>
              <a:rPr lang="pl-PL" sz="1800" dirty="0">
                <a:latin typeface="Calibri" panose="020F0502020204030204" pitchFamily="34" charset="0"/>
              </a:rPr>
              <a:t>w projekcie, </a:t>
            </a:r>
            <a:r>
              <a:rPr lang="pl-PL" sz="1800" dirty="0" smtClean="0">
                <a:latin typeface="Calibri" panose="020F0502020204030204" pitchFamily="34" charset="0"/>
              </a:rPr>
              <a:t>przy czym ostateczna wartość spełnienia kryterium mierzona jest </a:t>
            </a:r>
            <a:r>
              <a:rPr lang="pl-PL" sz="1800" smtClean="0">
                <a:latin typeface="Calibri" panose="020F0502020204030204" pitchFamily="34" charset="0"/>
              </a:rPr>
              <a:t>po upływie </a:t>
            </a:r>
            <a:r>
              <a:rPr lang="pl-PL" sz="1800" dirty="0" smtClean="0">
                <a:latin typeface="Calibri" panose="020F0502020204030204" pitchFamily="34" charset="0"/>
              </a:rPr>
              <a:t>3 miesięcy od zakończenia realizacji projektu.</a:t>
            </a:r>
            <a:endParaRPr lang="pl-PL" sz="1800" dirty="0">
              <a:latin typeface="Calibri" panose="020F0502020204030204" pitchFamily="34" charset="0"/>
            </a:endParaRPr>
          </a:p>
          <a:p>
            <a:pPr marL="288000" indent="-2880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1800" dirty="0" smtClean="0">
                <a:latin typeface="Calibri" panose="020F0502020204030204" pitchFamily="34" charset="0"/>
              </a:rPr>
              <a:t>Z</a:t>
            </a:r>
            <a:r>
              <a:rPr lang="pl-PL" sz="1800" dirty="0">
                <a:latin typeface="Calibri" panose="020F0502020204030204" pitchFamily="34" charset="0"/>
              </a:rPr>
              <a:t> kryterium efektywności zatrudnieniowej są wyłączone osoby, które podjęły działalność gospodarczą w wyniku otrzymania w ramach projektu współfinansowanego z EFS  zwrotnych lub bezzwrotnych środków na ten </a:t>
            </a:r>
            <a:r>
              <a:rPr lang="pl-PL" sz="1800" dirty="0" smtClean="0">
                <a:latin typeface="Calibri" panose="020F0502020204030204" pitchFamily="34" charset="0"/>
              </a:rPr>
              <a:t>cel.</a:t>
            </a:r>
          </a:p>
          <a:p>
            <a:pPr marL="288000" indent="-2880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1800" b="1" dirty="0">
                <a:latin typeface="Calibri" panose="020F0502020204030204" pitchFamily="34" charset="0"/>
              </a:rPr>
              <a:t>Zatrudnienie subsydiowane </a:t>
            </a:r>
            <a:r>
              <a:rPr lang="pl-PL" sz="1800" dirty="0">
                <a:latin typeface="Calibri" panose="020F0502020204030204" pitchFamily="34" charset="0"/>
              </a:rPr>
              <a:t>jest uwzględniane w kryterium efektywności zatrudnieniowej </a:t>
            </a:r>
            <a:r>
              <a:rPr lang="pl-PL" sz="1800" b="1" dirty="0">
                <a:latin typeface="Calibri" panose="020F0502020204030204" pitchFamily="34" charset="0"/>
              </a:rPr>
              <a:t>pod warunkiem realizacji </a:t>
            </a:r>
            <a:r>
              <a:rPr lang="pl-PL" sz="1800" dirty="0">
                <a:latin typeface="Calibri" panose="020F0502020204030204" pitchFamily="34" charset="0"/>
              </a:rPr>
              <a:t>tej formy wsparcia </a:t>
            </a:r>
            <a:r>
              <a:rPr lang="pl-PL" sz="1800" b="1" dirty="0">
                <a:latin typeface="Calibri" panose="020F0502020204030204" pitchFamily="34" charset="0"/>
              </a:rPr>
              <a:t>poza projektami </a:t>
            </a:r>
            <a:r>
              <a:rPr lang="pl-PL" sz="1800" b="1" dirty="0" smtClean="0">
                <a:latin typeface="Calibri" panose="020F0502020204030204" pitchFamily="34" charset="0"/>
              </a:rPr>
              <a:t>współfinansowanymi ze </a:t>
            </a:r>
            <a:r>
              <a:rPr lang="pl-PL" sz="1800" b="1" dirty="0">
                <a:latin typeface="Calibri" panose="020F0502020204030204" pitchFamily="34" charset="0"/>
              </a:rPr>
              <a:t>środków </a:t>
            </a:r>
            <a:r>
              <a:rPr lang="pl-PL" sz="1800" b="1" dirty="0" smtClean="0">
                <a:latin typeface="Calibri" panose="020F0502020204030204" pitchFamily="34" charset="0"/>
              </a:rPr>
              <a:t>EFS.</a:t>
            </a:r>
            <a:endParaRPr lang="pl-PL" altLang="pl-PL" sz="1800" b="1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>
                <a:solidFill>
                  <a:prstClr val="black"/>
                </a:solidFill>
              </a:rPr>
              <a:pPr>
                <a:defRPr/>
              </a:pPr>
              <a:t>25</a:t>
            </a:fld>
            <a:endParaRPr lang="pl-PL" altLang="pl-PL" dirty="0">
              <a:solidFill>
                <a:prstClr val="black"/>
              </a:solidFill>
            </a:endParaRP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1187624" y="188640"/>
            <a:ext cx="78488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600" b="1" dirty="0" smtClean="0">
                <a:solidFill>
                  <a:prstClr val="white"/>
                </a:solidFill>
                <a:latin typeface="Arial Black" pitchFamily="34" charset="0"/>
              </a:rPr>
              <a:t>EFEKTYWNOŚĆ SPOŁECZNO - ZATRUDNIENIOWA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600" b="1" dirty="0" smtClean="0">
                <a:solidFill>
                  <a:prstClr val="white"/>
                </a:solidFill>
                <a:latin typeface="Arial Black" pitchFamily="34" charset="0"/>
              </a:rPr>
              <a:t>– WYMIAR ZATRUDNIENIOWY</a:t>
            </a:r>
            <a:endParaRPr lang="pl-PL" altLang="pl-PL" sz="1600" b="1" dirty="0">
              <a:solidFill>
                <a:prstClr val="white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78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2051720" y="260648"/>
            <a:ext cx="7000156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pl-PL" altLang="pl-PL" sz="21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/>
              <a:pPr>
                <a:defRPr/>
              </a:pPr>
              <a:t>26</a:t>
            </a:fld>
            <a:endParaRPr lang="pl-PL" altLang="pl-PL" dirty="0"/>
          </a:p>
        </p:txBody>
      </p:sp>
      <p:sp>
        <p:nvSpPr>
          <p:cNvPr id="7" name="Tytuł 1"/>
          <p:cNvSpPr>
            <a:spLocks noGrp="1"/>
          </p:cNvSpPr>
          <p:nvPr>
            <p:ph type="title"/>
          </p:nvPr>
        </p:nvSpPr>
        <p:spPr>
          <a:xfrm>
            <a:off x="0" y="1844824"/>
            <a:ext cx="9144000" cy="1728192"/>
          </a:xfrm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pl-PL" altLang="pl-PL" sz="3600" b="1" dirty="0" smtClean="0">
                <a:solidFill>
                  <a:schemeClr val="bg1"/>
                </a:solidFill>
                <a:latin typeface="Calibri" pitchFamily="34" charset="0"/>
              </a:rPr>
              <a:t>WSKAŹNIKI</a:t>
            </a:r>
            <a:endParaRPr lang="pl-PL" altLang="pl-PL" sz="36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275856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WSKAŹNIKI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07504" y="1124744"/>
            <a:ext cx="8928992" cy="14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endParaRPr lang="pl-PL" sz="1600" dirty="0" smtClean="0">
              <a:latin typeface="Calibri" pitchFamily="34" charset="0"/>
            </a:endParaRPr>
          </a:p>
          <a:p>
            <a:pPr>
              <a:buNone/>
            </a:pPr>
            <a:endParaRPr lang="pl-PL" sz="1600" dirty="0" smtClean="0">
              <a:latin typeface="Calibri" pitchFamily="34" charset="0"/>
            </a:endParaRPr>
          </a:p>
          <a:p>
            <a:pPr marL="342900" lvl="0" indent="-342900">
              <a:buNone/>
            </a:pPr>
            <a:endParaRPr lang="pl-PL" sz="1600" dirty="0" smtClean="0"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300"/>
              </a:spcAft>
              <a:buFontTx/>
              <a:buNone/>
            </a:pPr>
            <a:endParaRPr lang="pl-PL" altLang="pl-PL" sz="1600" b="1" dirty="0" smtClean="0"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600" b="1" dirty="0">
              <a:latin typeface="Calibri" pitchFamily="34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/>
              <a:pPr>
                <a:defRPr/>
              </a:pPr>
              <a:t>27</a:t>
            </a:fld>
            <a:endParaRPr lang="pl-PL" altLang="pl-PL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96156"/>
              </p:ext>
            </p:extLst>
          </p:nvPr>
        </p:nvGraphicFramePr>
        <p:xfrm>
          <a:off x="215516" y="1196752"/>
          <a:ext cx="8712968" cy="2736304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520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2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36304"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endParaRPr lang="pl-PL" dirty="0" smtClean="0"/>
                    </a:p>
                    <a:p>
                      <a:pPr algn="ctr"/>
                      <a:endParaRPr lang="pl-PL" dirty="0" smtClean="0"/>
                    </a:p>
                    <a:p>
                      <a:pPr algn="ctr"/>
                      <a:endParaRPr lang="pl-PL" dirty="0" smtClean="0"/>
                    </a:p>
                    <a:p>
                      <a:pPr algn="ctr"/>
                      <a:endParaRPr lang="pl-PL" dirty="0" smtClean="0"/>
                    </a:p>
                    <a:p>
                      <a:pPr algn="ctr"/>
                      <a:endParaRPr lang="pl-PL" dirty="0" smtClean="0"/>
                    </a:p>
                    <a:p>
                      <a:pPr algn="ctr"/>
                      <a:endParaRPr lang="pl-PL" dirty="0" smtClean="0"/>
                    </a:p>
                    <a:p>
                      <a:pPr algn="ctr"/>
                      <a:endParaRPr lang="pl-PL" dirty="0" smtClean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>
                          <a:tab pos="245110" algn="l"/>
                        </a:tabLst>
                        <a:defRPr/>
                      </a:pPr>
                      <a:endParaRPr lang="pl-PL" sz="9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AutoNum type="arabicParenR"/>
                        <a:tabLst>
                          <a:tab pos="245110" algn="l"/>
                        </a:tabLst>
                        <a:defRPr/>
                      </a:pPr>
                      <a:r>
                        <a:rPr lang="pl-PL" sz="2000" dirty="0" smtClean="0">
                          <a:latin typeface="Calibri"/>
                          <a:ea typeface="Times New Roman"/>
                          <a:cs typeface="Times New Roman"/>
                        </a:rPr>
                        <a:t>Liczba osób zagrożonych ubóstwem lub wykluczeniem społecznym objętych wsparciem </a:t>
                      </a:r>
                      <a:br>
                        <a:rPr lang="pl-PL" sz="2000" dirty="0" smtClean="0">
                          <a:latin typeface="Calibri"/>
                          <a:ea typeface="Times New Roman"/>
                          <a:cs typeface="Times New Roman"/>
                        </a:rPr>
                      </a:br>
                      <a:r>
                        <a:rPr lang="pl-PL" sz="2000" dirty="0" smtClean="0">
                          <a:latin typeface="Calibri"/>
                          <a:ea typeface="Times New Roman"/>
                          <a:cs typeface="Times New Roman"/>
                        </a:rPr>
                        <a:t>w Programie (RW),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AutoNum type="arabicParenR"/>
                        <a:tabLst>
                          <a:tab pos="245110" algn="l"/>
                        </a:tabLst>
                        <a:defRPr/>
                      </a:pPr>
                      <a:r>
                        <a:rPr lang="pl-PL" sz="2000" dirty="0" smtClean="0">
                          <a:latin typeface="Calibri"/>
                          <a:ea typeface="Times New Roman"/>
                          <a:cs typeface="Times New Roman"/>
                        </a:rPr>
                        <a:t>Liczba osób z niepełnosprawnościami objętych wsparciem w Programie.</a:t>
                      </a:r>
                    </a:p>
                  </a:txBody>
                  <a:tcPr marL="89535" marR="89535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Prostokąt 6"/>
          <p:cNvSpPr/>
          <p:nvPr/>
        </p:nvSpPr>
        <p:spPr>
          <a:xfrm>
            <a:off x="395536" y="2348880"/>
            <a:ext cx="220369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000" b="1" dirty="0">
                <a:ln w="1270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alibri" pitchFamily="34" charset="0"/>
              </a:rPr>
              <a:t>WSKAŹNIKI</a:t>
            </a:r>
          </a:p>
          <a:p>
            <a:pPr algn="ctr"/>
            <a:r>
              <a:rPr lang="pl-PL" sz="2000" b="1" dirty="0">
                <a:ln w="1270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alibri" pitchFamily="34" charset="0"/>
              </a:rPr>
              <a:t>PRODUKTU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251520" y="3987438"/>
            <a:ext cx="86409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>
                <a:latin typeface="Calibri" panose="020F0502020204030204" pitchFamily="34" charset="0"/>
              </a:rPr>
              <a:t>W przedmiotowym konkursie, z uwagi na jego założenia merytoryczne, wnioskodawcy zobowiązani są do określenia we wniosku o dofinansowanie projektu wartości dla </a:t>
            </a:r>
            <a:r>
              <a:rPr lang="pl-PL" b="1" dirty="0">
                <a:latin typeface="Calibri" panose="020F0502020204030204" pitchFamily="34" charset="0"/>
              </a:rPr>
              <a:t>wszystkich </a:t>
            </a:r>
            <a:r>
              <a:rPr lang="pl-PL" b="1" dirty="0" smtClean="0">
                <a:latin typeface="Calibri" panose="020F0502020204030204" pitchFamily="34" charset="0"/>
              </a:rPr>
              <a:t>powyższych </a:t>
            </a:r>
            <a:r>
              <a:rPr lang="pl-PL" b="1" dirty="0">
                <a:latin typeface="Calibri" panose="020F0502020204030204" pitchFamily="34" charset="0"/>
              </a:rPr>
              <a:t>wskaźników </a:t>
            </a:r>
            <a:r>
              <a:rPr lang="pl-PL" b="1" dirty="0" smtClean="0">
                <a:latin typeface="Calibri" panose="020F0502020204030204" pitchFamily="34" charset="0"/>
              </a:rPr>
              <a:t>produktu.</a:t>
            </a:r>
            <a:endParaRPr lang="pl-PL" dirty="0">
              <a:latin typeface="Calibri" panose="020F0502020204030204" pitchFamily="34" charset="0"/>
            </a:endParaRPr>
          </a:p>
          <a:p>
            <a:pPr algn="just"/>
            <a:endParaRPr lang="pl-PL" b="1" dirty="0" smtClean="0">
              <a:latin typeface="Calibri" pitchFamily="34" charset="0"/>
            </a:endParaRPr>
          </a:p>
          <a:p>
            <a:pPr algn="just"/>
            <a:r>
              <a:rPr lang="pl-PL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Wnioskodawca, określając wartości docelowe wskaźników produktu i rezultatu bezpośredniego we wniosku o dofinansowanie projektu, musi mieć na uwadze ich definicje i sposób pomiaru.</a:t>
            </a:r>
          </a:p>
          <a:p>
            <a:pPr algn="just"/>
            <a:r>
              <a:rPr lang="pl-PL" dirty="0" smtClean="0">
                <a:latin typeface="Calibri" pitchFamily="34" charset="0"/>
              </a:rPr>
              <a:t> 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491880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WSKAŹNIKI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07504" y="1124744"/>
            <a:ext cx="8928992" cy="14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endParaRPr lang="pl-PL" sz="1600" dirty="0" smtClean="0">
              <a:latin typeface="Calibri" pitchFamily="34" charset="0"/>
            </a:endParaRPr>
          </a:p>
          <a:p>
            <a:pPr>
              <a:buNone/>
            </a:pPr>
            <a:endParaRPr lang="pl-PL" sz="1600" dirty="0" smtClean="0">
              <a:latin typeface="Calibri" pitchFamily="34" charset="0"/>
            </a:endParaRPr>
          </a:p>
          <a:p>
            <a:pPr marL="342900" lvl="0" indent="-342900">
              <a:buNone/>
            </a:pPr>
            <a:endParaRPr lang="pl-PL" sz="1600" dirty="0" smtClean="0"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300"/>
              </a:spcAft>
              <a:buFontTx/>
              <a:buNone/>
            </a:pPr>
            <a:endParaRPr lang="pl-PL" altLang="pl-PL" sz="1600" b="1" dirty="0" smtClean="0"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600" b="1" dirty="0">
              <a:latin typeface="Calibri" pitchFamily="34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/>
              <a:pPr>
                <a:defRPr/>
              </a:pPr>
              <a:t>28</a:t>
            </a:fld>
            <a:endParaRPr lang="pl-PL" altLang="pl-PL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64051"/>
              </p:ext>
            </p:extLst>
          </p:nvPr>
        </p:nvGraphicFramePr>
        <p:xfrm>
          <a:off x="179512" y="1196753"/>
          <a:ext cx="8748972" cy="499414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530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82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96544">
                <a:tc>
                  <a:txBody>
                    <a:bodyPr/>
                    <a:lstStyle/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endParaRPr lang="pl-PL" sz="800" u="none" dirty="0" smtClean="0">
                        <a:latin typeface="Calibri" pitchFamily="34" charset="0"/>
                        <a:ea typeface="Times New Roman"/>
                        <a:cs typeface="Arial"/>
                      </a:endParaRPr>
                    </a:p>
                    <a:p>
                      <a:pPr marL="342900" indent="-34290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AutoNum type="arabicParenR"/>
                      </a:pPr>
                      <a:r>
                        <a:rPr lang="pl-PL" sz="2000" u="none" dirty="0" smtClean="0">
                          <a:latin typeface="Calibri" pitchFamily="34" charset="0"/>
                          <a:ea typeface="Times New Roman"/>
                          <a:cs typeface="Arial"/>
                        </a:rPr>
                        <a:t>Liczba osób zagrożonych ubóstwem lub wykluczeniem społecznym pracujących po opuszczeniu Programu (łącznie z pracującymi na własny rachunek),</a:t>
                      </a:r>
                    </a:p>
                    <a:p>
                      <a:pPr marL="342900" indent="-34290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AutoNum type="arabicParenR"/>
                      </a:pPr>
                      <a:endParaRPr lang="pl-PL" sz="2000" u="none" dirty="0" smtClean="0">
                        <a:latin typeface="Calibri" pitchFamily="34" charset="0"/>
                        <a:ea typeface="Times New Roman"/>
                        <a:cs typeface="Arial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arenR"/>
                        <a:tabLst>
                          <a:tab pos="245110" algn="l"/>
                        </a:tabLst>
                      </a:pPr>
                      <a:r>
                        <a:rPr lang="pl-PL" sz="2000" b="1" u="none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Liczba osób zagrożonych ubóstwem lub wykluczeniem społecznym, które uzyskały kwalifikacje </a:t>
                      </a:r>
                      <a:br>
                        <a:rPr lang="pl-PL" sz="2000" b="1" u="none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</a:br>
                      <a:r>
                        <a:rPr lang="pl-PL" sz="2000" b="1" u="none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po opuszczeniu Programu </a:t>
                      </a:r>
                      <a:r>
                        <a:rPr lang="pl-PL" sz="2000" b="1" u="none" kern="1200" dirty="0" smtClean="0">
                          <a:solidFill>
                            <a:srgbClr val="C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(min 40%),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arenR"/>
                        <a:tabLst>
                          <a:tab pos="245110" algn="l"/>
                        </a:tabLst>
                      </a:pPr>
                      <a:endParaRPr lang="pl-PL" sz="2000" b="1" u="none" kern="1200" dirty="0" smtClean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arenR"/>
                        <a:tabLst>
                          <a:tab pos="245110" algn="l"/>
                        </a:tabLst>
                      </a:pPr>
                      <a:r>
                        <a:rPr lang="pl-PL" sz="2000" b="1" u="none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Liczba osób zagrożonych ubóstwem lub wykluczeniem społecznym poszukujących pracy po opuszczeniu Programu.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arenR"/>
                        <a:tabLst>
                          <a:tab pos="245110" algn="l"/>
                        </a:tabLst>
                      </a:pPr>
                      <a:endParaRPr lang="pl-PL" sz="2000" b="1" u="none" kern="1200" dirty="0" smtClean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9535" marR="89535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Prostokąt 8"/>
          <p:cNvSpPr/>
          <p:nvPr/>
        </p:nvSpPr>
        <p:spPr>
          <a:xfrm>
            <a:off x="251520" y="2875002"/>
            <a:ext cx="241972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000" b="1" cap="none" spc="0" dirty="0" smtClean="0">
                <a:ln w="1270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alibri" pitchFamily="34" charset="0"/>
              </a:rPr>
              <a:t>WSKAŹNIKI</a:t>
            </a:r>
            <a:r>
              <a:rPr lang="pl-PL" sz="2000" b="1" cap="none" spc="0" baseline="0" dirty="0" smtClean="0">
                <a:ln w="1270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alibri" pitchFamily="34" charset="0"/>
              </a:rPr>
              <a:t> REZULTATU </a:t>
            </a:r>
          </a:p>
          <a:p>
            <a:pPr algn="ctr"/>
            <a:r>
              <a:rPr lang="pl-PL" sz="2000" b="1" cap="none" spc="0" baseline="0" dirty="0" smtClean="0">
                <a:ln w="1270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alibri" pitchFamily="34" charset="0"/>
              </a:rPr>
              <a:t>BEZPOŚREDNIEGO</a:t>
            </a:r>
            <a:endParaRPr lang="pl-PL" sz="2000" b="1" cap="none" spc="0" dirty="0">
              <a:ln w="12700" cmpd="sng">
                <a:noFill/>
                <a:prstDash val="solid"/>
                <a:miter lim="800000"/>
              </a:ln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491880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WSKAŹNIKI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07504" y="1124744"/>
            <a:ext cx="8928992" cy="14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endParaRPr lang="pl-PL" sz="1600" dirty="0" smtClean="0">
              <a:latin typeface="Calibri" pitchFamily="34" charset="0"/>
            </a:endParaRPr>
          </a:p>
          <a:p>
            <a:pPr>
              <a:buNone/>
            </a:pPr>
            <a:endParaRPr lang="pl-PL" sz="1600" dirty="0" smtClean="0">
              <a:latin typeface="Calibri" pitchFamily="34" charset="0"/>
            </a:endParaRPr>
          </a:p>
          <a:p>
            <a:pPr marL="342900" lvl="0" indent="-342900">
              <a:buNone/>
            </a:pPr>
            <a:endParaRPr lang="pl-PL" sz="1600" dirty="0" smtClean="0"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300"/>
              </a:spcAft>
              <a:buFontTx/>
              <a:buNone/>
            </a:pPr>
            <a:endParaRPr lang="pl-PL" altLang="pl-PL" sz="1600" b="1" dirty="0" smtClean="0"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600" b="1" dirty="0">
              <a:latin typeface="Calibri" pitchFamily="34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/>
              <a:pPr>
                <a:defRPr/>
              </a:pPr>
              <a:t>29</a:t>
            </a:fld>
            <a:endParaRPr lang="pl-PL" altLang="pl-PL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4455480"/>
              </p:ext>
            </p:extLst>
          </p:nvPr>
        </p:nvGraphicFramePr>
        <p:xfrm>
          <a:off x="179512" y="1196753"/>
          <a:ext cx="8748972" cy="4896544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530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82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96544">
                <a:tc>
                  <a:txBody>
                    <a:bodyPr/>
                    <a:lstStyle/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AutoNum type="arabicParenR"/>
                      </a:pPr>
                      <a:endParaRPr lang="pl-PL" sz="2000" u="none" dirty="0" smtClean="0">
                        <a:latin typeface="Calibri" pitchFamily="34" charset="0"/>
                        <a:ea typeface="Times New Roman"/>
                        <a:cs typeface="Arial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>
                          <a:tab pos="245110" algn="l"/>
                        </a:tabLst>
                        <a:defRPr/>
                      </a:pPr>
                      <a:r>
                        <a:rPr lang="pl-PL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przypadku wskaźnika rezultatu bezpośredniego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>
                          <a:tab pos="245110" algn="l"/>
                        </a:tabLst>
                        <a:defRPr/>
                      </a:pPr>
                      <a:r>
                        <a:rPr lang="pl-PL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„Liczba osób zagrożonych ubóstwem lub wykluczeniem społecznym, które uzyskały kwalifikacje po opuszczeniu Programu”</a:t>
                      </a:r>
                      <a:r>
                        <a:rPr lang="pl-PL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>
                          <a:tab pos="245110" algn="l"/>
                        </a:tabLst>
                        <a:defRPr/>
                      </a:pPr>
                      <a:r>
                        <a:rPr lang="pl-PL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uwzględnić należy fakt, że </a:t>
                      </a:r>
                      <a:r>
                        <a:rPr lang="pl-PL" sz="1800" b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kwalifikacja to formalny wynik oceny i walidacji, który uzyskuje się w sytuacji, kiedy właściwy organ uznaje, że dana osoba osiągnęła efekty uczenia się spełniające określone standardy.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>
                          <a:tab pos="245110" algn="l"/>
                        </a:tabLst>
                        <a:defRPr/>
                      </a:pPr>
                      <a:r>
                        <a:rPr lang="pl-PL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 ramach ww. wskaźnika należy wykazać tylko tych uczestników, którzy zdadzą </a:t>
                      </a:r>
                      <a:r>
                        <a:rPr lang="pl-PL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formalny egzamin </a:t>
                      </a:r>
                      <a:r>
                        <a:rPr lang="pl-PL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pl-PL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przeprowadzony przez uprawnioną do tego instytucję) potwierdzający zdobyte kwalifikacje</a:t>
                      </a:r>
                      <a:r>
                        <a:rPr lang="pl-PL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pl-PL" sz="2000" b="1" u="none" kern="1200" dirty="0" smtClean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9535" marR="89535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Prostokąt 8"/>
          <p:cNvSpPr/>
          <p:nvPr/>
        </p:nvSpPr>
        <p:spPr>
          <a:xfrm>
            <a:off x="251520" y="2875002"/>
            <a:ext cx="241972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000" b="1" cap="none" spc="0" dirty="0" smtClean="0">
                <a:ln w="1270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alibri" pitchFamily="34" charset="0"/>
              </a:rPr>
              <a:t>WSKAŹNIKI</a:t>
            </a:r>
            <a:r>
              <a:rPr lang="pl-PL" sz="2000" b="1" cap="none" spc="0" baseline="0" dirty="0" smtClean="0">
                <a:ln w="1270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alibri" pitchFamily="34" charset="0"/>
              </a:rPr>
              <a:t> REZULTATU </a:t>
            </a:r>
          </a:p>
          <a:p>
            <a:pPr algn="ctr"/>
            <a:r>
              <a:rPr lang="pl-PL" sz="2000" b="1" cap="none" spc="0" baseline="0" dirty="0" smtClean="0">
                <a:ln w="1270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alibri" pitchFamily="34" charset="0"/>
              </a:rPr>
              <a:t>BEZPOŚREDNIEGO</a:t>
            </a:r>
            <a:endParaRPr lang="pl-PL" sz="2000" b="1" cap="none" spc="0" dirty="0">
              <a:ln w="12700" cmpd="sng">
                <a:noFill/>
                <a:prstDash val="solid"/>
                <a:miter lim="800000"/>
              </a:ln>
              <a:solidFill>
                <a:schemeClr val="bg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34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491880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TYPY PROJEKTÓW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14376" y="1095376"/>
            <a:ext cx="8865492" cy="545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altLang="pl-PL" sz="1800" b="1" u="sng" dirty="0" smtClean="0">
                <a:solidFill>
                  <a:srgbClr val="C00000"/>
                </a:solidFill>
                <a:latin typeface="Calibri" pitchFamily="34" charset="0"/>
              </a:rPr>
              <a:t>TYP I</a:t>
            </a:r>
          </a:p>
          <a:p>
            <a:pPr lvl="0" algn="just">
              <a:buNone/>
            </a:pPr>
            <a:r>
              <a:rPr lang="pl-PL" sz="1800" b="1" dirty="0">
                <a:latin typeface="Calibri" panose="020F0502020204030204" pitchFamily="34" charset="0"/>
              </a:rPr>
              <a:t>Projekty ukierunkowane na zwiększenie zatrudnienia osób zagrożonych ubóstwem </a:t>
            </a:r>
            <a:r>
              <a:rPr lang="pl-PL" sz="1800" b="1" dirty="0" smtClean="0">
                <a:latin typeface="Calibri" panose="020F0502020204030204" pitchFamily="34" charset="0"/>
              </a:rPr>
              <a:t/>
            </a:r>
            <a:br>
              <a:rPr lang="pl-PL" sz="1800" b="1" dirty="0" smtClean="0">
                <a:latin typeface="Calibri" panose="020F0502020204030204" pitchFamily="34" charset="0"/>
              </a:rPr>
            </a:br>
            <a:r>
              <a:rPr lang="pl-PL" sz="1800" b="1" dirty="0" smtClean="0">
                <a:latin typeface="Calibri" panose="020F0502020204030204" pitchFamily="34" charset="0"/>
              </a:rPr>
              <a:t>lub </a:t>
            </a:r>
            <a:r>
              <a:rPr lang="pl-PL" sz="1800" b="1" dirty="0">
                <a:latin typeface="Calibri" panose="020F0502020204030204" pitchFamily="34" charset="0"/>
              </a:rPr>
              <a:t>wykluczeniem społecznym, w tym osób </a:t>
            </a:r>
            <a:r>
              <a:rPr lang="pl-PL" sz="1800" b="1" dirty="0" smtClean="0">
                <a:latin typeface="Calibri" panose="020F0502020204030204" pitchFamily="34" charset="0"/>
              </a:rPr>
              <a:t>z </a:t>
            </a:r>
            <a:r>
              <a:rPr lang="pl-PL" sz="1800" b="1" dirty="0">
                <a:latin typeface="Calibri" panose="020F0502020204030204" pitchFamily="34" charset="0"/>
              </a:rPr>
              <a:t>niepełnosprawnościami, poprzez wdrażanie kompleksowych programów aktywizacji społeczno-zawodowej skierowanych do osób, rodzin, </a:t>
            </a:r>
            <a:r>
              <a:rPr lang="pl-PL" sz="1800" b="1" dirty="0" smtClean="0">
                <a:latin typeface="Calibri" panose="020F0502020204030204" pitchFamily="34" charset="0"/>
              </a:rPr>
              <a:t>środowisk lub </a:t>
            </a:r>
            <a:r>
              <a:rPr lang="pl-PL" sz="1800" b="1" dirty="0">
                <a:latin typeface="Calibri" panose="020F0502020204030204" pitchFamily="34" charset="0"/>
              </a:rPr>
              <a:t>lokalnych społeczności, w oparciu </a:t>
            </a:r>
            <a:r>
              <a:rPr lang="pl-PL" sz="1800" b="1" dirty="0" smtClean="0">
                <a:latin typeface="Calibri" panose="020F0502020204030204" pitchFamily="34" charset="0"/>
              </a:rPr>
              <a:t>o </a:t>
            </a:r>
            <a:r>
              <a:rPr lang="pl-PL" sz="1800" b="1" dirty="0">
                <a:latin typeface="Calibri" panose="020F0502020204030204" pitchFamily="34" charset="0"/>
              </a:rPr>
              <a:t>ścieżkę reintegracji stworzoną </a:t>
            </a:r>
            <a:r>
              <a:rPr lang="pl-PL" sz="1800" b="1" dirty="0">
                <a:solidFill>
                  <a:srgbClr val="C00000"/>
                </a:solidFill>
                <a:latin typeface="Calibri" panose="020F0502020204030204" pitchFamily="34" charset="0"/>
              </a:rPr>
              <a:t>indywidualnie </a:t>
            </a:r>
            <a:r>
              <a:rPr lang="pl-PL" sz="1800" b="1" dirty="0">
                <a:latin typeface="Calibri" panose="020F0502020204030204" pitchFamily="34" charset="0"/>
              </a:rPr>
              <a:t>dla każdego uczestnika wsparcia, </a:t>
            </a:r>
            <a:r>
              <a:rPr lang="pl-PL" sz="1800" b="1" dirty="0" smtClean="0">
                <a:latin typeface="Calibri" panose="020F0502020204030204" pitchFamily="34" charset="0"/>
              </a:rPr>
              <a:t>z </a:t>
            </a:r>
            <a:r>
              <a:rPr lang="pl-PL" sz="1800" b="1" dirty="0">
                <a:latin typeface="Calibri" panose="020F0502020204030204" pitchFamily="34" charset="0"/>
              </a:rPr>
              <a:t>wykorzystaniem usług aktywnej integracji </a:t>
            </a:r>
            <a:r>
              <a:rPr lang="pl-PL" sz="1800" b="1" dirty="0" smtClean="0">
                <a:latin typeface="Calibri" panose="020F0502020204030204" pitchFamily="34" charset="0"/>
              </a:rPr>
              <a:t>o charakterze:</a:t>
            </a:r>
          </a:p>
          <a:p>
            <a:pPr lvl="0" algn="just">
              <a:buNone/>
            </a:pPr>
            <a:endParaRPr lang="pl-PL" sz="1800" dirty="0">
              <a:latin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l-PL" sz="1800" b="1" dirty="0" smtClean="0">
                <a:solidFill>
                  <a:srgbClr val="800000"/>
                </a:solidFill>
                <a:latin typeface="Calibri" panose="020F0502020204030204" pitchFamily="34" charset="0"/>
              </a:rPr>
              <a:t>społecznym</a:t>
            </a:r>
            <a:r>
              <a:rPr lang="pl-PL" sz="1800" dirty="0">
                <a:solidFill>
                  <a:srgbClr val="800000"/>
                </a:solidFill>
                <a:latin typeface="Calibri" panose="020F0502020204030204" pitchFamily="34" charset="0"/>
              </a:rPr>
              <a:t>, których celem jest przywrócenie lub wzmocnienie kompetencji społecznych, zaradności, samodzielności i </a:t>
            </a:r>
            <a:r>
              <a:rPr lang="pl-PL" sz="1800" dirty="0" smtClean="0">
                <a:solidFill>
                  <a:srgbClr val="800000"/>
                </a:solidFill>
                <a:latin typeface="Calibri" panose="020F0502020204030204" pitchFamily="34" charset="0"/>
              </a:rPr>
              <a:t>aktywności</a:t>
            </a:r>
            <a:r>
              <a:rPr lang="pl-PL" sz="1800" dirty="0" smtClean="0">
                <a:latin typeface="Calibri" panose="020F0502020204030204" pitchFamily="34" charset="0"/>
              </a:rPr>
              <a:t>, obejmujących m.in.: poradnictwo </a:t>
            </a:r>
            <a:r>
              <a:rPr lang="pl-PL" sz="1800" dirty="0">
                <a:latin typeface="Calibri" panose="020F0502020204030204" pitchFamily="34" charset="0"/>
              </a:rPr>
              <a:t>psychologiczne </a:t>
            </a:r>
            <a:r>
              <a:rPr lang="pl-PL" sz="1800" dirty="0" smtClean="0">
                <a:latin typeface="Calibri" panose="020F0502020204030204" pitchFamily="34" charset="0"/>
              </a:rPr>
              <a:t>lub psychospołeczne, warsztaty terapeutyczne kształtujące umiejętności osobiste, poradnictwo </a:t>
            </a:r>
            <a:r>
              <a:rPr lang="pl-PL" sz="1800" dirty="0">
                <a:latin typeface="Calibri" panose="020F0502020204030204" pitchFamily="34" charset="0"/>
              </a:rPr>
              <a:t>prawne i </a:t>
            </a:r>
            <a:r>
              <a:rPr lang="pl-PL" sz="1800" dirty="0" smtClean="0">
                <a:latin typeface="Calibri" panose="020F0502020204030204" pitchFamily="34" charset="0"/>
              </a:rPr>
              <a:t>obywatelskie, wsparcie środowiskowe,</a:t>
            </a:r>
          </a:p>
          <a:p>
            <a:pPr algn="just">
              <a:buNone/>
            </a:pPr>
            <a:endParaRPr lang="pl-PL" sz="1800" dirty="0" smtClean="0">
              <a:latin typeface="Calibri" panose="020F0502020204030204" pitchFamily="34" charset="0"/>
            </a:endParaRPr>
          </a:p>
          <a:p>
            <a:pPr algn="just">
              <a:buNone/>
            </a:pPr>
            <a:r>
              <a:rPr lang="pl-PL" sz="1800" dirty="0" smtClean="0">
                <a:solidFill>
                  <a:srgbClr val="800000"/>
                </a:solidFill>
                <a:latin typeface="Calibri" panose="020F0502020204030204" pitchFamily="34" charset="0"/>
              </a:rPr>
              <a:t>W </a:t>
            </a:r>
            <a:r>
              <a:rPr lang="pl-PL" sz="1800" dirty="0">
                <a:solidFill>
                  <a:srgbClr val="800000"/>
                </a:solidFill>
                <a:latin typeface="Calibri" panose="020F0502020204030204" pitchFamily="34" charset="0"/>
              </a:rPr>
              <a:t>ramach usług aktywnej integracji o charakterze społecznym można realizować także usługi terapeutyczne o charakterze </a:t>
            </a:r>
            <a:r>
              <a:rPr lang="pl-PL" sz="1800" b="1" dirty="0">
                <a:solidFill>
                  <a:srgbClr val="800000"/>
                </a:solidFill>
                <a:latin typeface="Calibri" panose="020F0502020204030204" pitchFamily="34" charset="0"/>
              </a:rPr>
              <a:t>zdrowotnym</a:t>
            </a:r>
            <a:r>
              <a:rPr lang="pl-PL" sz="1800" dirty="0">
                <a:latin typeface="Calibri" panose="020F0502020204030204" pitchFamily="34" charset="0"/>
              </a:rPr>
              <a:t>, m.in</a:t>
            </a:r>
            <a:r>
              <a:rPr lang="pl-PL" sz="1800" dirty="0" smtClean="0">
                <a:latin typeface="Calibri" panose="020F0502020204030204" pitchFamily="34" charset="0"/>
              </a:rPr>
              <a:t>.: psychoterapia</a:t>
            </a:r>
            <a:r>
              <a:rPr lang="pl-PL" sz="1800" dirty="0">
                <a:latin typeface="Calibri" panose="020F0502020204030204" pitchFamily="34" charset="0"/>
              </a:rPr>
              <a:t>, terapia uzależnień </a:t>
            </a:r>
            <a:r>
              <a:rPr lang="pl-PL" sz="1800" dirty="0" smtClean="0">
                <a:latin typeface="Calibri" panose="020F0502020204030204" pitchFamily="34" charset="0"/>
              </a:rPr>
              <a:t/>
            </a:r>
            <a:br>
              <a:rPr lang="pl-PL" sz="1800" dirty="0" smtClean="0">
                <a:latin typeface="Calibri" panose="020F0502020204030204" pitchFamily="34" charset="0"/>
              </a:rPr>
            </a:br>
            <a:r>
              <a:rPr lang="pl-PL" sz="1800" dirty="0" smtClean="0">
                <a:latin typeface="Calibri" panose="020F0502020204030204" pitchFamily="34" charset="0"/>
              </a:rPr>
              <a:t>oraz </a:t>
            </a:r>
            <a:r>
              <a:rPr lang="pl-PL" sz="1800" dirty="0">
                <a:latin typeface="Calibri" panose="020F0502020204030204" pitchFamily="34" charset="0"/>
              </a:rPr>
              <a:t>usługi aktywnej integracji o charakterze zdrowotnym w zakresie niezbędnym </a:t>
            </a:r>
            <a:r>
              <a:rPr lang="pl-PL" sz="1800" dirty="0" smtClean="0">
                <a:latin typeface="Calibri" panose="020F0502020204030204" pitchFamily="34" charset="0"/>
              </a:rPr>
              <a:t/>
            </a:r>
            <a:br>
              <a:rPr lang="pl-PL" sz="1800" dirty="0" smtClean="0">
                <a:latin typeface="Calibri" panose="020F0502020204030204" pitchFamily="34" charset="0"/>
              </a:rPr>
            </a:br>
            <a:r>
              <a:rPr lang="pl-PL" sz="1800" dirty="0" smtClean="0">
                <a:latin typeface="Calibri" panose="020F0502020204030204" pitchFamily="34" charset="0"/>
              </a:rPr>
              <a:t>do </a:t>
            </a:r>
            <a:r>
              <a:rPr lang="pl-PL" sz="1800" dirty="0">
                <a:latin typeface="Calibri" panose="020F0502020204030204" pitchFamily="34" charset="0"/>
              </a:rPr>
              <a:t>włączenia społecznego osób zagrożonych ubóstwem lub wykluczeniem społecznym</a:t>
            </a:r>
            <a:r>
              <a:rPr lang="pl-PL" sz="1800" dirty="0" smtClean="0">
                <a:latin typeface="Calibri" panose="020F0502020204030204" pitchFamily="34" charset="0"/>
              </a:rPr>
              <a:t>.</a:t>
            </a:r>
            <a:endParaRPr lang="pl-PL" sz="1800" dirty="0">
              <a:latin typeface="Calibri" panose="020F0502020204030204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endParaRPr lang="pl-PL" sz="1400" dirty="0" smtClean="0">
              <a:latin typeface="Calibri" panose="020F0502020204030204" pitchFamily="34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/>
              <a:pPr>
                <a:defRPr/>
              </a:pPr>
              <a:t>3</a:t>
            </a:fld>
            <a:endParaRPr lang="pl-PL" alt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7" descr="D:\POMORSKIE W UNII_SIW_NSS_ZNAKI_UNIJNE\NSS-NOWY-2014-2020\FE-2014-2020-PREZENTACJA PP\listownik-monoKONTRA-PASEK-Pomorskie-FE-UMWP-UE-EFSI-2015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063" y="260350"/>
            <a:ext cx="83375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3463" y="5741988"/>
            <a:ext cx="1873250" cy="62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07950" y="2492375"/>
            <a:ext cx="8802688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24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24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4400" b="1" dirty="0" smtClean="0">
                <a:solidFill>
                  <a:schemeClr val="bg1"/>
                </a:solidFill>
                <a:latin typeface="Calibri" pitchFamily="34" charset="0"/>
              </a:rPr>
              <a:t>Dziękuję </a:t>
            </a:r>
            <a:r>
              <a:rPr lang="pl-PL" altLang="pl-PL" sz="4400" b="1" dirty="0">
                <a:solidFill>
                  <a:schemeClr val="bg1"/>
                </a:solidFill>
                <a:latin typeface="Calibri" pitchFamily="34" charset="0"/>
              </a:rPr>
              <a:t>za </a:t>
            </a:r>
            <a:r>
              <a:rPr lang="pl-PL" altLang="pl-PL" sz="4400" b="1" dirty="0" smtClean="0">
                <a:solidFill>
                  <a:schemeClr val="bg1"/>
                </a:solidFill>
                <a:latin typeface="Calibri" pitchFamily="34" charset="0"/>
              </a:rPr>
              <a:t>uwagę.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2400" b="1" u="sng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491880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TYPY PROJEKTÓW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07504" y="1013397"/>
            <a:ext cx="8640960" cy="5176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pl-PL" sz="2000" b="1" dirty="0" smtClean="0">
                <a:solidFill>
                  <a:srgbClr val="800000"/>
                </a:solidFill>
                <a:latin typeface="Calibri" panose="020F0502020204030204" pitchFamily="34" charset="0"/>
              </a:rPr>
              <a:t>zawodowym</a:t>
            </a:r>
            <a:r>
              <a:rPr lang="pl-PL" sz="1800" dirty="0">
                <a:solidFill>
                  <a:srgbClr val="800000"/>
                </a:solidFill>
                <a:latin typeface="Calibri" panose="020F0502020204030204" pitchFamily="34" charset="0"/>
              </a:rPr>
              <a:t>, których celem jest pomoc w podjęciu decyzji dotyczącej wyboru lub zmiany zawodu, wyposażenie w kompetencje i kwalifikacje zawodowe oraz umiejętności pożądane na rynku </a:t>
            </a:r>
            <a:r>
              <a:rPr lang="pl-PL" sz="1800" dirty="0" smtClean="0">
                <a:solidFill>
                  <a:srgbClr val="800000"/>
                </a:solidFill>
                <a:latin typeface="Calibri" panose="020F0502020204030204" pitchFamily="34" charset="0"/>
              </a:rPr>
              <a:t>pracy, </a:t>
            </a:r>
            <a:r>
              <a:rPr lang="pl-PL" sz="1800" dirty="0" smtClean="0">
                <a:latin typeface="Calibri" panose="020F0502020204030204" pitchFamily="34" charset="0"/>
              </a:rPr>
              <a:t>obejmujących m.in.: kursy</a:t>
            </a:r>
            <a:r>
              <a:rPr lang="pl-PL" sz="1800" dirty="0">
                <a:latin typeface="Calibri" panose="020F0502020204030204" pitchFamily="34" charset="0"/>
              </a:rPr>
              <a:t>, </a:t>
            </a:r>
            <a:r>
              <a:rPr lang="pl-PL" sz="1800" dirty="0" smtClean="0">
                <a:latin typeface="Calibri" panose="020F0502020204030204" pitchFamily="34" charset="0"/>
              </a:rPr>
              <a:t>szkolenia, poradnictwo zawodowe, pośrednictwo pracy, staże, zajęcia </a:t>
            </a:r>
            <a:r>
              <a:rPr lang="pl-PL" sz="1800" dirty="0">
                <a:latin typeface="Calibri" panose="020F0502020204030204" pitchFamily="34" charset="0"/>
              </a:rPr>
              <a:t>reintegracji zawodowej u </a:t>
            </a:r>
            <a:r>
              <a:rPr lang="pl-PL" sz="1800" dirty="0" smtClean="0">
                <a:latin typeface="Calibri" panose="020F0502020204030204" pitchFamily="34" charset="0"/>
              </a:rPr>
              <a:t>pracodawców, subsydiowane zatrudnienie, usługi</a:t>
            </a:r>
            <a:r>
              <a:rPr lang="pl-PL" sz="1800" dirty="0">
                <a:latin typeface="Calibri" panose="020F0502020204030204" pitchFamily="34" charset="0"/>
              </a:rPr>
              <a:t>, w tym asystenckie pomagające uzyskać lub utrzymać zatrudnienie </a:t>
            </a:r>
            <a:r>
              <a:rPr lang="pl-PL" sz="1800" dirty="0" smtClean="0">
                <a:latin typeface="Calibri" panose="020F0502020204030204" pitchFamily="34" charset="0"/>
              </a:rPr>
              <a:t>w </a:t>
            </a:r>
            <a:r>
              <a:rPr lang="pl-PL" sz="1800" dirty="0">
                <a:latin typeface="Calibri" panose="020F0502020204030204" pitchFamily="34" charset="0"/>
              </a:rPr>
              <a:t>szczególności w początkowym okresie </a:t>
            </a:r>
            <a:r>
              <a:rPr lang="pl-PL" sz="1800" dirty="0" smtClean="0">
                <a:latin typeface="Calibri" panose="020F0502020204030204" pitchFamily="34" charset="0"/>
              </a:rPr>
              <a:t>zatrudnienia;</a:t>
            </a:r>
          </a:p>
          <a:p>
            <a:pPr lvl="0" algn="just">
              <a:buNone/>
            </a:pPr>
            <a:endParaRPr lang="pl-PL" sz="1800" dirty="0" smtClean="0">
              <a:latin typeface="Calibri" panose="020F0502020204030204" pitchFamily="34" charset="0"/>
            </a:endParaRPr>
          </a:p>
          <a:p>
            <a:pPr marL="285750" lvl="0" indent="-28575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rgbClr val="800000"/>
                </a:solidFill>
                <a:latin typeface="Calibri" panose="020F0502020204030204" pitchFamily="34" charset="0"/>
              </a:rPr>
              <a:t>edukacyjnym</a:t>
            </a:r>
            <a:r>
              <a:rPr lang="pl-PL" sz="1800" dirty="0">
                <a:solidFill>
                  <a:srgbClr val="800000"/>
                </a:solidFill>
                <a:latin typeface="Calibri" panose="020F0502020204030204" pitchFamily="34" charset="0"/>
              </a:rPr>
              <a:t>, których celem jest wzrost poziomu wykształcenia lub jego dostosowanie do potrzeb rynku pracy, wyłącznie w powiązaniu z usługami o charakterze zawodowym, </a:t>
            </a:r>
            <a:r>
              <a:rPr lang="pl-PL" sz="1800" dirty="0">
                <a:solidFill>
                  <a:prstClr val="black"/>
                </a:solidFill>
                <a:latin typeface="Calibri" panose="020F0502020204030204" pitchFamily="34" charset="0"/>
              </a:rPr>
              <a:t>obejmujących m.in.: skierowanie i sfinansowanie zajęć szkolnych, związanych </a:t>
            </a:r>
            <a:r>
              <a:rPr lang="pl-PL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z </a:t>
            </a:r>
            <a:r>
              <a:rPr lang="pl-PL" sz="1800" dirty="0">
                <a:solidFill>
                  <a:prstClr val="black"/>
                </a:solidFill>
                <a:latin typeface="Calibri" panose="020F0502020204030204" pitchFamily="34" charset="0"/>
              </a:rPr>
              <a:t>uzupełnieniem wykształcenia na poziomie podstawowym, gimnazjalnym, ponadgimnazjalnym lub policealnym oraz kosztów z nimi związanych, zajęcia ukierunkowane na rozwój zainteresowań i aspiracji edukacyjnych, usługi wspierające aktywizację edukacyjną (np. poprzez brokera edukacyjnego).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endParaRPr lang="pl-PL" sz="1800" dirty="0" smtClean="0">
              <a:latin typeface="Calibri" panose="020F0502020204030204" pitchFamily="34" charset="0"/>
            </a:endParaRPr>
          </a:p>
          <a:p>
            <a:pPr algn="just">
              <a:buFont typeface="Arial" charset="0"/>
              <a:buNone/>
              <a:defRPr/>
            </a:pPr>
            <a:endParaRPr lang="pl-PL" sz="800" u="sng" dirty="0" smtClean="0">
              <a:latin typeface="Calibri" panose="020F0502020204030204" pitchFamily="34" charset="0"/>
              <a:ea typeface="Mongolian Baiti" pitchFamily="66" charset="0"/>
              <a:cs typeface="Arial" pitchFamily="34" charset="0"/>
            </a:endParaRPr>
          </a:p>
          <a:p>
            <a:pPr lvl="0" algn="just">
              <a:buNone/>
            </a:pPr>
            <a:endParaRPr lang="pl-PL" sz="1800" dirty="0" smtClean="0">
              <a:latin typeface="Calibri" panose="020F0502020204030204" pitchFamily="34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/>
              <a:pPr>
                <a:defRPr/>
              </a:pPr>
              <a:t>4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402824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491880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TYPY PROJEKTÓW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07504" y="1124744"/>
            <a:ext cx="8712968" cy="3927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altLang="pl-PL" sz="2000" b="1" u="sng" dirty="0" smtClean="0">
                <a:solidFill>
                  <a:srgbClr val="C00000"/>
                </a:solidFill>
                <a:latin typeface="Calibri" pitchFamily="34" charset="0"/>
              </a:rPr>
              <a:t>TYP II</a:t>
            </a: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endParaRPr lang="pl-PL" altLang="pl-PL" sz="2000" b="1" u="sng" dirty="0" smtClean="0">
              <a:solidFill>
                <a:srgbClr val="C00000"/>
              </a:solidFill>
              <a:latin typeface="Calibri" pitchFamily="34" charset="0"/>
            </a:endParaRPr>
          </a:p>
          <a:p>
            <a:pPr lvl="0" algn="just">
              <a:buNone/>
            </a:pPr>
            <a:r>
              <a:rPr lang="pl-PL" sz="2000" b="1" dirty="0">
                <a:latin typeface="Calibri" panose="020F0502020204030204" pitchFamily="34" charset="0"/>
              </a:rPr>
              <a:t>P</a:t>
            </a:r>
            <a:r>
              <a:rPr lang="pl-PL" sz="2000" b="1" dirty="0" smtClean="0">
                <a:latin typeface="Calibri" panose="020F0502020204030204" pitchFamily="34" charset="0"/>
              </a:rPr>
              <a:t>rojekty </a:t>
            </a:r>
            <a:r>
              <a:rPr lang="pl-PL" sz="2000" b="1" dirty="0">
                <a:latin typeface="Calibri" panose="020F0502020204030204" pitchFamily="34" charset="0"/>
              </a:rPr>
              <a:t>ukierunkowane na zwiększenie zatrudnienia osób zagrożonych ubóstwem </a:t>
            </a:r>
            <a:r>
              <a:rPr lang="pl-PL" sz="2000" b="1" dirty="0" smtClean="0">
                <a:latin typeface="Calibri" panose="020F0502020204030204" pitchFamily="34" charset="0"/>
              </a:rPr>
              <a:t>lub </a:t>
            </a:r>
            <a:r>
              <a:rPr lang="pl-PL" sz="2000" b="1" dirty="0">
                <a:latin typeface="Calibri" panose="020F0502020204030204" pitchFamily="34" charset="0"/>
              </a:rPr>
              <a:t>wykluczeniem społecznym, w tym osób z niepełnosprawnościami, poprzez poprawę dostępu do usług reintegracji zawodowej i społecznej świadczonych przez Centra Integracji </a:t>
            </a:r>
            <a:r>
              <a:rPr lang="pl-PL" sz="2000" b="1" dirty="0" smtClean="0">
                <a:latin typeface="Calibri" panose="020F0502020204030204" pitchFamily="34" charset="0"/>
              </a:rPr>
              <a:t>Społecznej, </a:t>
            </a:r>
            <a:r>
              <a:rPr lang="pl-PL" sz="2000" b="1" dirty="0">
                <a:latin typeface="Calibri" panose="020F0502020204030204" pitchFamily="34" charset="0"/>
              </a:rPr>
              <a:t>Kluby Integracji </a:t>
            </a:r>
            <a:r>
              <a:rPr lang="pl-PL" sz="2000" b="1" dirty="0" smtClean="0">
                <a:latin typeface="Calibri" panose="020F0502020204030204" pitchFamily="34" charset="0"/>
              </a:rPr>
              <a:t>Społecznej, </a:t>
            </a:r>
            <a:r>
              <a:rPr lang="pl-PL" sz="2000" b="1" dirty="0">
                <a:latin typeface="Calibri" panose="020F0502020204030204" pitchFamily="34" charset="0"/>
              </a:rPr>
              <a:t>realizowane w oparciu o kompleksowe usługi aktywnej integracji poprzez</a:t>
            </a:r>
            <a:r>
              <a:rPr lang="pl-PL" sz="2000" b="1" dirty="0" smtClean="0">
                <a:latin typeface="Calibri" panose="020F0502020204030204" pitchFamily="34" charset="0"/>
              </a:rPr>
              <a:t>:</a:t>
            </a:r>
          </a:p>
          <a:p>
            <a:pPr lvl="0" algn="just">
              <a:buNone/>
            </a:pPr>
            <a:endParaRPr lang="pl-PL" sz="2000" dirty="0">
              <a:latin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pl-PL" sz="2000" dirty="0">
                <a:latin typeface="Calibri" panose="020F0502020204030204" pitchFamily="34" charset="0"/>
              </a:rPr>
              <a:t>tworzenie miejsc aktywizacji w nowoutworzonych podmiotach</a:t>
            </a:r>
            <a:r>
              <a:rPr lang="pl-PL" sz="2000" dirty="0" smtClean="0">
                <a:latin typeface="Calibri" panose="020F0502020204030204" pitchFamily="34" charset="0"/>
              </a:rPr>
              <a:t>,</a:t>
            </a:r>
          </a:p>
          <a:p>
            <a:pPr marL="457200" lvl="1" indent="0" algn="just">
              <a:buNone/>
            </a:pPr>
            <a:endParaRPr lang="pl-PL" sz="300" dirty="0">
              <a:latin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pl-PL" sz="2000" dirty="0">
                <a:latin typeface="Calibri" panose="020F0502020204030204" pitchFamily="34" charset="0"/>
              </a:rPr>
              <a:t>wsparcie nowych uczestników w istniejących podmiotach.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/>
              <a:pPr>
                <a:defRPr/>
              </a:pPr>
              <a:t>5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123798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491880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TYPY PROJEKTÓW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07504" y="1124744"/>
            <a:ext cx="8640960" cy="4225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altLang="pl-PL" sz="2000" b="1" u="sng" dirty="0" smtClean="0">
                <a:solidFill>
                  <a:srgbClr val="C00000"/>
                </a:solidFill>
                <a:latin typeface="Calibri" pitchFamily="34" charset="0"/>
              </a:rPr>
              <a:t>TYP III</a:t>
            </a: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endParaRPr lang="pl-PL" altLang="pl-PL" sz="2000" b="1" u="sng" dirty="0" smtClean="0">
              <a:solidFill>
                <a:srgbClr val="C00000"/>
              </a:solidFill>
              <a:latin typeface="Calibri" pitchFamily="34" charset="0"/>
            </a:endParaRPr>
          </a:p>
          <a:p>
            <a:pPr lvl="0" algn="just">
              <a:buNone/>
            </a:pPr>
            <a:r>
              <a:rPr lang="pl-PL" sz="2000" b="1" dirty="0" smtClean="0">
                <a:latin typeface="Calibri" panose="020F0502020204030204" pitchFamily="34" charset="0"/>
              </a:rPr>
              <a:t>Projekty </a:t>
            </a:r>
            <a:r>
              <a:rPr lang="pl-PL" sz="2000" b="1" dirty="0">
                <a:latin typeface="Calibri" panose="020F0502020204030204" pitchFamily="34" charset="0"/>
              </a:rPr>
              <a:t>ukierunkowane na zwiększenie zatrudnienia osób </a:t>
            </a:r>
            <a:r>
              <a:rPr lang="pl-PL" sz="2000" b="1" dirty="0" smtClean="0">
                <a:latin typeface="Calibri" panose="020F0502020204030204" pitchFamily="34" charset="0"/>
              </a:rPr>
              <a:t/>
            </a:r>
            <a:br>
              <a:rPr lang="pl-PL" sz="2000" b="1" dirty="0" smtClean="0">
                <a:latin typeface="Calibri" panose="020F0502020204030204" pitchFamily="34" charset="0"/>
              </a:rPr>
            </a:br>
            <a:r>
              <a:rPr lang="pl-PL" sz="2000" b="1" dirty="0" smtClean="0">
                <a:latin typeface="Calibri" panose="020F0502020204030204" pitchFamily="34" charset="0"/>
              </a:rPr>
              <a:t>z niepełnosprawnościami</a:t>
            </a:r>
            <a:r>
              <a:rPr lang="pl-PL" sz="2000" b="1" dirty="0">
                <a:latin typeface="Calibri" panose="020F0502020204030204" pitchFamily="34" charset="0"/>
              </a:rPr>
              <a:t>, poprzez poprawę dostępu do usług rehabilitacji zawodowej i społecznej, realizowane w ramach działalności Warsztatów Terapii Zajęciowej (WTZ) obejmujące</a:t>
            </a:r>
            <a:r>
              <a:rPr lang="pl-PL" sz="2000" b="1" dirty="0" smtClean="0">
                <a:latin typeface="Calibri" panose="020F0502020204030204" pitchFamily="34" charset="0"/>
              </a:rPr>
              <a:t>:</a:t>
            </a:r>
          </a:p>
          <a:p>
            <a:pPr lvl="0" algn="just">
              <a:buNone/>
            </a:pPr>
            <a:endParaRPr lang="pl-PL" sz="2000" dirty="0">
              <a:latin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pl-PL" sz="2000" dirty="0">
                <a:latin typeface="Calibri" panose="020F0502020204030204" pitchFamily="34" charset="0"/>
              </a:rPr>
              <a:t>wsparcie nowych uczestników w istniejących WTZ usługami aktywnej integracji</a:t>
            </a:r>
            <a:r>
              <a:rPr lang="pl-PL" sz="2000" dirty="0" smtClean="0">
                <a:latin typeface="Calibri" panose="020F0502020204030204" pitchFamily="34" charset="0"/>
              </a:rPr>
              <a:t>,</a:t>
            </a:r>
          </a:p>
          <a:p>
            <a:pPr marL="457200" lvl="1" indent="0" algn="just">
              <a:buNone/>
            </a:pPr>
            <a:endParaRPr lang="pl-PL" sz="400" dirty="0">
              <a:latin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pl-PL" sz="2000" dirty="0">
                <a:latin typeface="Calibri" panose="020F0502020204030204" pitchFamily="34" charset="0"/>
              </a:rPr>
              <a:t>wsparcie dotychczasowych uczestników WTZ nową ofertą, wzbogaconą </a:t>
            </a:r>
            <a:r>
              <a:rPr lang="pl-PL" sz="2000" dirty="0" smtClean="0">
                <a:latin typeface="Calibri" panose="020F0502020204030204" pitchFamily="34" charset="0"/>
              </a:rPr>
              <a:t/>
            </a:r>
            <a:br>
              <a:rPr lang="pl-PL" sz="2000" dirty="0" smtClean="0">
                <a:latin typeface="Calibri" panose="020F0502020204030204" pitchFamily="34" charset="0"/>
              </a:rPr>
            </a:br>
            <a:r>
              <a:rPr lang="pl-PL" sz="2000" dirty="0" smtClean="0">
                <a:latin typeface="Calibri" panose="020F0502020204030204" pitchFamily="34" charset="0"/>
              </a:rPr>
              <a:t>o </a:t>
            </a:r>
            <a:r>
              <a:rPr lang="pl-PL" sz="2000" dirty="0">
                <a:latin typeface="Calibri" panose="020F0502020204030204" pitchFamily="34" charset="0"/>
              </a:rPr>
              <a:t>usługi aktywnej integracji, w szczególności o charakterze zawodowym.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/>
              <a:pPr>
                <a:defRPr/>
              </a:pPr>
              <a:t>6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212251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491880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TYPY PROJEKTÓW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07504" y="1124744"/>
            <a:ext cx="8640960" cy="2696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altLang="pl-PL" sz="2000" b="1" u="sng" dirty="0" smtClean="0">
                <a:solidFill>
                  <a:srgbClr val="C00000"/>
                </a:solidFill>
                <a:latin typeface="Calibri" pitchFamily="34" charset="0"/>
              </a:rPr>
              <a:t>TYP IV</a:t>
            </a: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endParaRPr lang="pl-PL" altLang="pl-PL" sz="2000" b="1" u="sng" dirty="0" smtClean="0">
              <a:solidFill>
                <a:srgbClr val="C00000"/>
              </a:solidFill>
              <a:latin typeface="Calibri" pitchFamily="34" charset="0"/>
            </a:endParaRPr>
          </a:p>
          <a:p>
            <a:pPr lvl="0" algn="just">
              <a:buNone/>
            </a:pPr>
            <a:r>
              <a:rPr lang="pl-PL" sz="2000" b="1" dirty="0" smtClean="0">
                <a:latin typeface="Calibri" panose="020F0502020204030204" pitchFamily="34" charset="0"/>
              </a:rPr>
              <a:t>Profilaktyka </a:t>
            </a:r>
            <a:r>
              <a:rPr lang="pl-PL" sz="2000" b="1" dirty="0">
                <a:latin typeface="Calibri" panose="020F0502020204030204" pitchFamily="34" charset="0"/>
              </a:rPr>
              <a:t>wykluczenia społecznego przy wykorzystaniu środowiskowych form aktywizacji społecznej, skierowana przede wszystkim do dzieci </a:t>
            </a:r>
            <a:r>
              <a:rPr lang="pl-PL" sz="2000" b="1" dirty="0" smtClean="0">
                <a:latin typeface="Calibri" panose="020F0502020204030204" pitchFamily="34" charset="0"/>
              </a:rPr>
              <a:t/>
            </a:r>
            <a:br>
              <a:rPr lang="pl-PL" sz="2000" b="1" dirty="0" smtClean="0">
                <a:latin typeface="Calibri" panose="020F0502020204030204" pitchFamily="34" charset="0"/>
              </a:rPr>
            </a:br>
            <a:r>
              <a:rPr lang="pl-PL" sz="2000" b="1" dirty="0" smtClean="0">
                <a:latin typeface="Calibri" panose="020F0502020204030204" pitchFamily="34" charset="0"/>
              </a:rPr>
              <a:t>i </a:t>
            </a:r>
            <a:r>
              <a:rPr lang="pl-PL" sz="2000" b="1" dirty="0">
                <a:latin typeface="Calibri" panose="020F0502020204030204" pitchFamily="34" charset="0"/>
              </a:rPr>
              <a:t>młodzieży, </a:t>
            </a:r>
            <a:r>
              <a:rPr lang="pl-PL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wyłącznie jako wsparcie towarzyszące</a:t>
            </a:r>
            <a:r>
              <a:rPr lang="pl-PL" sz="2000" b="1" dirty="0">
                <a:latin typeface="Calibri" panose="020F0502020204030204" pitchFamily="34" charset="0"/>
              </a:rPr>
              <a:t>, niezbędne do aktywizacji osób i rodzin zagrożonych ubóstwem i wykluczeniem społecznym </a:t>
            </a:r>
            <a:r>
              <a:rPr lang="pl-PL" sz="2000" b="1" u="sng" dirty="0">
                <a:latin typeface="Calibri" panose="020F0502020204030204" pitchFamily="34" charset="0"/>
              </a:rPr>
              <a:t>– jako uzupełnienie działań wskazanych w typie projektu nr 1 lub 2 lub 3.</a:t>
            </a:r>
            <a:endParaRPr lang="pl-PL" sz="2000" u="sng" dirty="0">
              <a:latin typeface="Calibri" panose="020F0502020204030204" pitchFamily="34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/>
              <a:pPr>
                <a:defRPr/>
              </a:pPr>
              <a:t>7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362798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491880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GRUPA DOCELOWA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/>
              <a:pPr>
                <a:defRPr/>
              </a:pPr>
              <a:t>8</a:t>
            </a:fld>
            <a:endParaRPr lang="pl-PL" altLang="pl-PL" dirty="0"/>
          </a:p>
        </p:txBody>
      </p:sp>
      <p:sp>
        <p:nvSpPr>
          <p:cNvPr id="2" name="Prostokąt 1"/>
          <p:cNvSpPr/>
          <p:nvPr/>
        </p:nvSpPr>
        <p:spPr>
          <a:xfrm>
            <a:off x="107504" y="1052736"/>
            <a:ext cx="887236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b="1" dirty="0" smtClean="0">
                <a:solidFill>
                  <a:srgbClr val="800000"/>
                </a:solidFill>
                <a:latin typeface="Calibri" panose="020F0502020204030204" pitchFamily="34" charset="0"/>
              </a:rPr>
              <a:t>1. Osoby </a:t>
            </a:r>
            <a:r>
              <a:rPr lang="pl-PL" sz="2000" b="1" dirty="0">
                <a:solidFill>
                  <a:srgbClr val="800000"/>
                </a:solidFill>
                <a:latin typeface="Calibri" panose="020F0502020204030204" pitchFamily="34" charset="0"/>
              </a:rPr>
              <a:t>lub rodziny zagrożone ubóstwem lub wykluczeniem społecznym, tj</a:t>
            </a:r>
            <a:r>
              <a:rPr lang="pl-PL" sz="2000" b="1" dirty="0" smtClean="0">
                <a:solidFill>
                  <a:srgbClr val="800000"/>
                </a:solidFill>
                <a:latin typeface="Calibri" panose="020F0502020204030204" pitchFamily="34" charset="0"/>
              </a:rPr>
              <a:t>.:</a:t>
            </a:r>
          </a:p>
          <a:p>
            <a:pPr marL="342900" indent="-342900" algn="just">
              <a:buAutoNum type="alphaLcParenR"/>
            </a:pPr>
            <a:r>
              <a:rPr lang="pl-PL" dirty="0" smtClean="0">
                <a:latin typeface="Calibri" panose="020F0502020204030204" pitchFamily="34" charset="0"/>
              </a:rPr>
              <a:t>osoby </a:t>
            </a:r>
            <a:r>
              <a:rPr lang="pl-PL" dirty="0">
                <a:latin typeface="Calibri" panose="020F0502020204030204" pitchFamily="34" charset="0"/>
              </a:rPr>
              <a:t>lub rodziny korzystające ze świadczeń z pomocy społecznej zgodnie z ustawą z dnia 12 marca 2004 r. </a:t>
            </a:r>
            <a:r>
              <a:rPr lang="pl-PL" i="1" dirty="0">
                <a:latin typeface="Calibri" panose="020F0502020204030204" pitchFamily="34" charset="0"/>
              </a:rPr>
              <a:t>o pomocy społecznej </a:t>
            </a:r>
            <a:r>
              <a:rPr lang="pl-PL" dirty="0">
                <a:latin typeface="Calibri" panose="020F0502020204030204" pitchFamily="34" charset="0"/>
              </a:rPr>
              <a:t>lub kwalifikujące się do objęcia wsparciem pomocy społecznej, tj. spełniające co najmniej jedną z przesłanek określonych w art. 7 ww. </a:t>
            </a:r>
            <a:r>
              <a:rPr lang="pl-PL" dirty="0" smtClean="0">
                <a:latin typeface="Calibri" panose="020F0502020204030204" pitchFamily="34" charset="0"/>
              </a:rPr>
              <a:t>ustawy,</a:t>
            </a:r>
          </a:p>
          <a:p>
            <a:pPr marL="342900" indent="-342900" algn="just">
              <a:buAutoNum type="alphaLcParenR"/>
            </a:pPr>
            <a:r>
              <a:rPr lang="pl-PL" dirty="0" smtClean="0">
                <a:latin typeface="Calibri" panose="020F0502020204030204" pitchFamily="34" charset="0"/>
              </a:rPr>
              <a:t>osoby</a:t>
            </a:r>
            <a:r>
              <a:rPr lang="pl-PL" dirty="0">
                <a:latin typeface="Calibri" panose="020F0502020204030204" pitchFamily="34" charset="0"/>
              </a:rPr>
              <a:t>, o których mowa w art. 1 ust. 2 ustawy z dnia 13 czerwca 2003 r. </a:t>
            </a:r>
            <a:r>
              <a:rPr lang="pl-PL" i="1" dirty="0">
                <a:latin typeface="Calibri" panose="020F0502020204030204" pitchFamily="34" charset="0"/>
              </a:rPr>
              <a:t>o zatrudnieniu </a:t>
            </a:r>
            <a:r>
              <a:rPr lang="pl-PL" i="1" dirty="0" smtClean="0">
                <a:latin typeface="Calibri" panose="020F0502020204030204" pitchFamily="34" charset="0"/>
              </a:rPr>
              <a:t>socjalnym,</a:t>
            </a:r>
          </a:p>
          <a:p>
            <a:pPr marL="342900" indent="-342900" algn="just">
              <a:buAutoNum type="alphaLcParenR"/>
            </a:pPr>
            <a:r>
              <a:rPr lang="pl-PL" dirty="0" smtClean="0">
                <a:latin typeface="Calibri" panose="020F0502020204030204" pitchFamily="34" charset="0"/>
              </a:rPr>
              <a:t>osoby </a:t>
            </a:r>
            <a:r>
              <a:rPr lang="pl-PL" dirty="0">
                <a:latin typeface="Calibri" panose="020F0502020204030204" pitchFamily="34" charset="0"/>
              </a:rPr>
              <a:t>nieletnie, wobec których zastosowano środki zapobiegania i zwalczania demoralizacji i przestępczości zgodnie z ustawą z dnia 26 października 1982 r. </a:t>
            </a:r>
            <a:r>
              <a:rPr lang="pl-PL" dirty="0" smtClean="0">
                <a:latin typeface="Calibri" panose="020F0502020204030204" pitchFamily="34" charset="0"/>
              </a:rPr>
              <a:t/>
            </a:r>
            <a:br>
              <a:rPr lang="pl-PL" dirty="0" smtClean="0">
                <a:latin typeface="Calibri" panose="020F0502020204030204" pitchFamily="34" charset="0"/>
              </a:rPr>
            </a:br>
            <a:r>
              <a:rPr lang="pl-PL" i="1" dirty="0" smtClean="0">
                <a:latin typeface="Calibri" panose="020F0502020204030204" pitchFamily="34" charset="0"/>
              </a:rPr>
              <a:t>o postępowaniu w </a:t>
            </a:r>
            <a:r>
              <a:rPr lang="pl-PL" i="1" dirty="0">
                <a:latin typeface="Calibri" panose="020F0502020204030204" pitchFamily="34" charset="0"/>
              </a:rPr>
              <a:t>sprawach </a:t>
            </a:r>
            <a:r>
              <a:rPr lang="pl-PL" i="1" dirty="0" smtClean="0">
                <a:latin typeface="Calibri" panose="020F0502020204030204" pitchFamily="34" charset="0"/>
              </a:rPr>
              <a:t>nieletnich,</a:t>
            </a:r>
          </a:p>
          <a:p>
            <a:pPr marL="342900" indent="-342900" algn="just">
              <a:buAutoNum type="alphaLcParenR"/>
            </a:pPr>
            <a:r>
              <a:rPr lang="pl-PL" dirty="0" smtClean="0">
                <a:latin typeface="Calibri" panose="020F0502020204030204" pitchFamily="34" charset="0"/>
              </a:rPr>
              <a:t>osoby </a:t>
            </a:r>
            <a:r>
              <a:rPr lang="pl-PL" dirty="0">
                <a:latin typeface="Calibri" panose="020F0502020204030204" pitchFamily="34" charset="0"/>
              </a:rPr>
              <a:t>przebywające w młodzieżowych ośrodkach wychowawczych i młodzieżowych ośrodkach socjoterapii, o których mowa w ustawie z dnia 7 września 1991 r. </a:t>
            </a:r>
            <a:r>
              <a:rPr lang="pl-PL" i="1" dirty="0">
                <a:latin typeface="Calibri" panose="020F0502020204030204" pitchFamily="34" charset="0"/>
              </a:rPr>
              <a:t>o systemie </a:t>
            </a:r>
            <a:r>
              <a:rPr lang="pl-PL" i="1" dirty="0" smtClean="0">
                <a:latin typeface="Calibri" panose="020F0502020204030204" pitchFamily="34" charset="0"/>
              </a:rPr>
              <a:t>oświaty,</a:t>
            </a:r>
          </a:p>
          <a:p>
            <a:pPr marL="342900" indent="-342900" algn="just">
              <a:buAutoNum type="alphaLcParenR"/>
            </a:pPr>
            <a:r>
              <a:rPr lang="pl-PL" dirty="0" smtClean="0">
                <a:latin typeface="Calibri" panose="020F0502020204030204" pitchFamily="34" charset="0"/>
              </a:rPr>
              <a:t>osoby </a:t>
            </a:r>
            <a:r>
              <a:rPr lang="pl-PL" dirty="0">
                <a:latin typeface="Calibri" panose="020F0502020204030204" pitchFamily="34" charset="0"/>
              </a:rPr>
              <a:t>z niepełnosprawnością – osoby niepełnosprawne w rozumieniu ustawy z dnia </a:t>
            </a:r>
            <a:r>
              <a:rPr lang="pl-PL" dirty="0" smtClean="0">
                <a:latin typeface="Calibri" panose="020F0502020204030204" pitchFamily="34" charset="0"/>
              </a:rPr>
              <a:t> </a:t>
            </a:r>
            <a:br>
              <a:rPr lang="pl-PL" dirty="0" smtClean="0">
                <a:latin typeface="Calibri" panose="020F0502020204030204" pitchFamily="34" charset="0"/>
              </a:rPr>
            </a:br>
            <a:r>
              <a:rPr lang="pl-PL" dirty="0" smtClean="0">
                <a:latin typeface="Calibri" panose="020F0502020204030204" pitchFamily="34" charset="0"/>
              </a:rPr>
              <a:t>27 </a:t>
            </a:r>
            <a:r>
              <a:rPr lang="pl-PL" dirty="0">
                <a:latin typeface="Calibri" panose="020F0502020204030204" pitchFamily="34" charset="0"/>
              </a:rPr>
              <a:t>sierpnia 1997 r. </a:t>
            </a:r>
            <a:r>
              <a:rPr lang="pl-PL" i="1" dirty="0">
                <a:latin typeface="Calibri" panose="020F0502020204030204" pitchFamily="34" charset="0"/>
              </a:rPr>
              <a:t>o rehabilitacji zawodowej i społecznej </a:t>
            </a:r>
            <a:r>
              <a:rPr lang="pl-PL" i="1" dirty="0" smtClean="0">
                <a:latin typeface="Calibri" panose="020F0502020204030204" pitchFamily="34" charset="0"/>
              </a:rPr>
              <a:t>oraz zatrudnianiu </a:t>
            </a:r>
            <a:r>
              <a:rPr lang="pl-PL" i="1" dirty="0">
                <a:latin typeface="Calibri" panose="020F0502020204030204" pitchFamily="34" charset="0"/>
              </a:rPr>
              <a:t>osób niepełnosprawnych</a:t>
            </a:r>
            <a:r>
              <a:rPr lang="pl-PL" dirty="0">
                <a:latin typeface="Calibri" panose="020F0502020204030204" pitchFamily="34" charset="0"/>
              </a:rPr>
              <a:t>, a także osoby z zaburzeniami psychicznymi, w rozumieniu </a:t>
            </a:r>
            <a:r>
              <a:rPr lang="pl-PL" dirty="0" smtClean="0">
                <a:latin typeface="Calibri" panose="020F0502020204030204" pitchFamily="34" charset="0"/>
              </a:rPr>
              <a:t>ustawy </a:t>
            </a:r>
            <a:br>
              <a:rPr lang="pl-PL" dirty="0" smtClean="0">
                <a:latin typeface="Calibri" panose="020F0502020204030204" pitchFamily="34" charset="0"/>
              </a:rPr>
            </a:br>
            <a:r>
              <a:rPr lang="pl-PL" dirty="0" smtClean="0">
                <a:latin typeface="Calibri" panose="020F0502020204030204" pitchFamily="34" charset="0"/>
              </a:rPr>
              <a:t>z </a:t>
            </a:r>
            <a:r>
              <a:rPr lang="pl-PL" dirty="0">
                <a:latin typeface="Calibri" panose="020F0502020204030204" pitchFamily="34" charset="0"/>
              </a:rPr>
              <a:t>dnia 19 sierpnia 1994 r. </a:t>
            </a:r>
            <a:r>
              <a:rPr lang="pl-PL" i="1" dirty="0">
                <a:latin typeface="Calibri" panose="020F0502020204030204" pitchFamily="34" charset="0"/>
              </a:rPr>
              <a:t>o ochronie zdrowia psychicznego</a:t>
            </a:r>
            <a:r>
              <a:rPr lang="pl-PL" i="1" dirty="0" smtClean="0">
                <a:latin typeface="Calibri" panose="020F0502020204030204" pitchFamily="34" charset="0"/>
              </a:rPr>
              <a:t>,</a:t>
            </a:r>
          </a:p>
          <a:p>
            <a:pPr marL="342900" indent="-342900" algn="just">
              <a:buFontTx/>
              <a:buAutoNum type="alphaLcParenR"/>
            </a:pPr>
            <a:r>
              <a:rPr lang="pl-PL" dirty="0" smtClean="0">
                <a:latin typeface="Calibri" panose="020F0502020204030204" pitchFamily="34" charset="0"/>
              </a:rPr>
              <a:t>rodziny z dzieckiem z niepełnosprawnością, o ile co najmniej jeden z rodziców  </a:t>
            </a:r>
            <a:br>
              <a:rPr lang="pl-PL" dirty="0" smtClean="0">
                <a:latin typeface="Calibri" panose="020F0502020204030204" pitchFamily="34" charset="0"/>
              </a:rPr>
            </a:br>
            <a:r>
              <a:rPr lang="pl-PL" dirty="0" smtClean="0">
                <a:latin typeface="Calibri" panose="020F0502020204030204" pitchFamily="34" charset="0"/>
              </a:rPr>
              <a:t>lub opiekunów nie pracuje ze względu na konieczność sprawowania opieki nad dzieckiem  </a:t>
            </a:r>
            <a:br>
              <a:rPr lang="pl-PL" dirty="0" smtClean="0">
                <a:latin typeface="Calibri" panose="020F0502020204030204" pitchFamily="34" charset="0"/>
              </a:rPr>
            </a:br>
            <a:r>
              <a:rPr lang="pl-PL" dirty="0" smtClean="0">
                <a:latin typeface="Calibri" panose="020F0502020204030204" pitchFamily="34" charset="0"/>
              </a:rPr>
              <a:t>z niepełnosprawnością,</a:t>
            </a:r>
          </a:p>
          <a:p>
            <a:pPr marL="342900" indent="-342900" algn="just">
              <a:buAutoNum type="alphaLcParenR"/>
            </a:pPr>
            <a:endParaRPr lang="pl-PL" i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491880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GRUPA DOCELOWA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/>
              <a:pPr>
                <a:defRPr/>
              </a:pPr>
              <a:t>9</a:t>
            </a:fld>
            <a:endParaRPr lang="pl-PL" altLang="pl-PL" dirty="0"/>
          </a:p>
        </p:txBody>
      </p:sp>
      <p:sp>
        <p:nvSpPr>
          <p:cNvPr id="2" name="Prostokąt 1"/>
          <p:cNvSpPr/>
          <p:nvPr/>
        </p:nvSpPr>
        <p:spPr>
          <a:xfrm>
            <a:off x="107504" y="856357"/>
            <a:ext cx="8872364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400" dirty="0" smtClean="0">
                <a:latin typeface="Calibri" panose="020F0502020204030204" pitchFamily="34" charset="0"/>
              </a:rPr>
              <a:t>									</a:t>
            </a:r>
            <a:endParaRPr lang="pl-PL" sz="2400" b="1" dirty="0" smtClean="0">
              <a:solidFill>
                <a:srgbClr val="800000"/>
              </a:solidFill>
              <a:latin typeface="Calibri" panose="020F0502020204030204" pitchFamily="34" charset="0"/>
            </a:endParaRPr>
          </a:p>
          <a:p>
            <a:pPr marL="357188" indent="-357188" algn="just">
              <a:buFont typeface="+mj-lt"/>
              <a:buAutoNum type="alphaLcParenR" startAt="6"/>
            </a:pPr>
            <a:r>
              <a:rPr lang="pl-PL" dirty="0" smtClean="0">
                <a:latin typeface="Calibri" panose="020F0502020204030204" pitchFamily="34" charset="0"/>
              </a:rPr>
              <a:t>osoby zakwalifikowane do III profilu pomocy, zgodnie z ustawą z dnia 20 kwietnia 2004 r. </a:t>
            </a:r>
            <a:br>
              <a:rPr lang="pl-PL" dirty="0" smtClean="0">
                <a:latin typeface="Calibri" panose="020F0502020204030204" pitchFamily="34" charset="0"/>
              </a:rPr>
            </a:br>
            <a:r>
              <a:rPr lang="pl-PL" i="1" dirty="0" smtClean="0">
                <a:latin typeface="Calibri" panose="020F0502020204030204" pitchFamily="34" charset="0"/>
              </a:rPr>
              <a:t>o promocji zatrudnienia i instytucjach rynku pracy,</a:t>
            </a:r>
          </a:p>
          <a:p>
            <a:pPr marL="357188" indent="-357188" algn="just">
              <a:buFont typeface="+mj-lt"/>
              <a:buAutoNum type="alphaLcParenR" startAt="6"/>
            </a:pPr>
            <a:endParaRPr lang="pl-PL" sz="500" i="1" dirty="0" smtClean="0">
              <a:latin typeface="Calibri" panose="020F0502020204030204" pitchFamily="34" charset="0"/>
            </a:endParaRPr>
          </a:p>
          <a:p>
            <a:pPr marL="357188" indent="-357188" algn="just">
              <a:buFont typeface="+mj-lt"/>
              <a:buAutoNum type="alphaLcParenR" startAt="6"/>
            </a:pPr>
            <a:r>
              <a:rPr lang="pl-PL" dirty="0" smtClean="0">
                <a:latin typeface="Calibri" panose="020F0502020204030204" pitchFamily="34" charset="0"/>
              </a:rPr>
              <a:t>osoby </a:t>
            </a:r>
            <a:r>
              <a:rPr lang="pl-PL" dirty="0">
                <a:latin typeface="Calibri" panose="020F0502020204030204" pitchFamily="34" charset="0"/>
              </a:rPr>
              <a:t>bezdomne lub dotknięte wykluczeniem z dostępu do mieszkań, tj. osoby:</a:t>
            </a:r>
          </a:p>
          <a:p>
            <a:pPr marL="538163" indent="-171450" algn="just">
              <a:buFont typeface="Arial" panose="020B0604020202020204" pitchFamily="34" charset="0"/>
              <a:buChar char="•"/>
              <a:tabLst>
                <a:tab pos="539750" algn="l"/>
              </a:tabLst>
            </a:pPr>
            <a:r>
              <a:rPr lang="pl-PL" dirty="0" smtClean="0">
                <a:latin typeface="Calibri" panose="020F0502020204030204" pitchFamily="34" charset="0"/>
              </a:rPr>
              <a:t>bez </a:t>
            </a:r>
            <a:r>
              <a:rPr lang="pl-PL" dirty="0">
                <a:latin typeface="Calibri" panose="020F0502020204030204" pitchFamily="34" charset="0"/>
              </a:rPr>
              <a:t>dachu nad głową (osoby żyjące w surowych i alarmujących warunkach),</a:t>
            </a:r>
          </a:p>
          <a:p>
            <a:pPr marL="538163" indent="-171450" algn="just">
              <a:buFont typeface="Arial" panose="020B0604020202020204" pitchFamily="34" charset="0"/>
              <a:buChar char="•"/>
              <a:tabLst>
                <a:tab pos="539750" algn="l"/>
              </a:tabLst>
            </a:pPr>
            <a:r>
              <a:rPr lang="pl-PL" dirty="0" smtClean="0">
                <a:latin typeface="Calibri" panose="020F0502020204030204" pitchFamily="34" charset="0"/>
              </a:rPr>
              <a:t>bez </a:t>
            </a:r>
            <a:r>
              <a:rPr lang="pl-PL" dirty="0">
                <a:latin typeface="Calibri" panose="020F0502020204030204" pitchFamily="34" charset="0"/>
              </a:rPr>
              <a:t>miejsca zamieszkania (osoby przebywające w schroniskach dla </a:t>
            </a:r>
            <a:r>
              <a:rPr lang="pl-PL" dirty="0" smtClean="0">
                <a:latin typeface="Calibri" panose="020F0502020204030204" pitchFamily="34" charset="0"/>
              </a:rPr>
              <a:t>bezdomnych), </a:t>
            </a:r>
            <a:r>
              <a:rPr lang="pl-PL" dirty="0">
                <a:latin typeface="Calibri" panose="020F0502020204030204" pitchFamily="34" charset="0"/>
              </a:rPr>
              <a:t/>
            </a:r>
            <a:br>
              <a:rPr lang="pl-PL" dirty="0">
                <a:latin typeface="Calibri" panose="020F0502020204030204" pitchFamily="34" charset="0"/>
              </a:rPr>
            </a:br>
            <a:r>
              <a:rPr lang="pl-PL" dirty="0" smtClean="0">
                <a:latin typeface="Calibri" panose="020F0502020204030204" pitchFamily="34" charset="0"/>
              </a:rPr>
              <a:t>w </a:t>
            </a:r>
            <a:r>
              <a:rPr lang="pl-PL" dirty="0">
                <a:latin typeface="Calibri" panose="020F0502020204030204" pitchFamily="34" charset="0"/>
              </a:rPr>
              <a:t>schroniskach dla kobiet, schroniskach dla imigrantów, osoby opuszczające instytucje penitencjarne/karne/szpitale, instytucje opiekuńcze, osoby otrzymujące długookresowe wsparcie z powodu bezdomności w postaci specjalistycznego zakwaterowania wspieranego),</a:t>
            </a:r>
          </a:p>
          <a:p>
            <a:pPr marL="538163" indent="-171450" algn="just">
              <a:buFont typeface="Arial" panose="020B0604020202020204" pitchFamily="34" charset="0"/>
              <a:buChar char="•"/>
              <a:tabLst>
                <a:tab pos="539750" algn="l"/>
              </a:tabLst>
            </a:pPr>
            <a:r>
              <a:rPr lang="pl-PL" dirty="0" smtClean="0">
                <a:latin typeface="Calibri" panose="020F0502020204030204" pitchFamily="34" charset="0"/>
              </a:rPr>
              <a:t>z </a:t>
            </a:r>
            <a:r>
              <a:rPr lang="pl-PL" dirty="0">
                <a:latin typeface="Calibri" panose="020F0502020204030204" pitchFamily="34" charset="0"/>
              </a:rPr>
              <a:t>niezabezpieczonym zakwaterowaniem (osoby posiadające niepewny </a:t>
            </a:r>
            <a:r>
              <a:rPr lang="pl-PL" dirty="0" smtClean="0">
                <a:latin typeface="Calibri" panose="020F0502020204030204" pitchFamily="34" charset="0"/>
              </a:rPr>
              <a:t>najem z </a:t>
            </a:r>
            <a:r>
              <a:rPr lang="pl-PL" dirty="0">
                <a:latin typeface="Calibri" panose="020F0502020204030204" pitchFamily="34" charset="0"/>
              </a:rPr>
              <a:t>nakazem eksmisji, osoby zagrożone przemocą),</a:t>
            </a:r>
          </a:p>
          <a:p>
            <a:pPr marL="538163" indent="-171450" algn="just">
              <a:buFont typeface="Arial" panose="020B0604020202020204" pitchFamily="34" charset="0"/>
              <a:buChar char="•"/>
              <a:tabLst>
                <a:tab pos="539750" algn="l"/>
              </a:tabLst>
            </a:pPr>
            <a:r>
              <a:rPr lang="pl-PL" dirty="0" smtClean="0">
                <a:latin typeface="Calibri" panose="020F0502020204030204" pitchFamily="34" charset="0"/>
              </a:rPr>
              <a:t>z </a:t>
            </a:r>
            <a:r>
              <a:rPr lang="pl-PL" dirty="0">
                <a:latin typeface="Calibri" panose="020F0502020204030204" pitchFamily="34" charset="0"/>
              </a:rPr>
              <a:t>nieodpowiednimi warunkami mieszkaniowymi (rozumianymi jako konstrukcje tymczasowe, mieszkania </a:t>
            </a:r>
            <a:r>
              <a:rPr lang="pl-PL" dirty="0" err="1">
                <a:latin typeface="Calibri" panose="020F0502020204030204" pitchFamily="34" charset="0"/>
              </a:rPr>
              <a:t>substandardowe</a:t>
            </a:r>
            <a:r>
              <a:rPr lang="pl-PL" dirty="0">
                <a:latin typeface="Calibri" panose="020F0502020204030204" pitchFamily="34" charset="0"/>
              </a:rPr>
              <a:t> – lokale nienadające się do zamieszkania </a:t>
            </a:r>
            <a:r>
              <a:rPr lang="pl-PL" dirty="0" smtClean="0">
                <a:latin typeface="Calibri" panose="020F0502020204030204" pitchFamily="34" charset="0"/>
              </a:rPr>
              <a:t> </a:t>
            </a:r>
            <a:br>
              <a:rPr lang="pl-PL" dirty="0" smtClean="0">
                <a:latin typeface="Calibri" panose="020F0502020204030204" pitchFamily="34" charset="0"/>
              </a:rPr>
            </a:br>
            <a:r>
              <a:rPr lang="pl-PL" dirty="0" smtClean="0">
                <a:latin typeface="Calibri" panose="020F0502020204030204" pitchFamily="34" charset="0"/>
              </a:rPr>
              <a:t>wg </a:t>
            </a:r>
            <a:r>
              <a:rPr lang="pl-PL" dirty="0">
                <a:latin typeface="Calibri" panose="020F0502020204030204" pitchFamily="34" charset="0"/>
              </a:rPr>
              <a:t>standardu krajowego, skrajne przeludnienie), przy czym osoby dorosłe mieszkające </a:t>
            </a:r>
            <a:r>
              <a:rPr lang="pl-PL" dirty="0" smtClean="0">
                <a:latin typeface="Calibri" panose="020F0502020204030204" pitchFamily="34" charset="0"/>
              </a:rPr>
              <a:t> </a:t>
            </a:r>
            <a:br>
              <a:rPr lang="pl-PL" dirty="0" smtClean="0">
                <a:latin typeface="Calibri" panose="020F0502020204030204" pitchFamily="34" charset="0"/>
              </a:rPr>
            </a:br>
            <a:r>
              <a:rPr lang="pl-PL" dirty="0" smtClean="0">
                <a:latin typeface="Calibri" panose="020F0502020204030204" pitchFamily="34" charset="0"/>
              </a:rPr>
              <a:t>z </a:t>
            </a:r>
            <a:r>
              <a:rPr lang="pl-PL" dirty="0">
                <a:latin typeface="Calibri" panose="020F0502020204030204" pitchFamily="34" charset="0"/>
              </a:rPr>
              <a:t>rodzicami nie powinny być zaliczane do tej grupy osób, chyba że wszystkie te osoby są bezdomne lub mieszkają w nieodpowiednich i niebezpiecznych warunkach</a:t>
            </a:r>
            <a:r>
              <a:rPr lang="pl-PL" dirty="0" smtClean="0">
                <a:latin typeface="Calibri" panose="020F0502020204030204" pitchFamily="34" charset="0"/>
              </a:rPr>
              <a:t>,</a:t>
            </a:r>
          </a:p>
          <a:p>
            <a:pPr marL="538163" indent="-171450" algn="just">
              <a:tabLst>
                <a:tab pos="539750" algn="l"/>
              </a:tabLst>
            </a:pPr>
            <a:endParaRPr lang="pl-PL" sz="1000" dirty="0">
              <a:latin typeface="Calibri" panose="020F0502020204030204" pitchFamily="34" charset="0"/>
            </a:endParaRPr>
          </a:p>
          <a:p>
            <a:pPr algn="just"/>
            <a:r>
              <a:rPr lang="pl-PL" dirty="0" smtClean="0">
                <a:latin typeface="Calibri" panose="020F0502020204030204" pitchFamily="34" charset="0"/>
              </a:rPr>
              <a:t>i) osoby </a:t>
            </a:r>
            <a:r>
              <a:rPr lang="pl-PL" dirty="0">
                <a:latin typeface="Calibri" panose="020F0502020204030204" pitchFamily="34" charset="0"/>
              </a:rPr>
              <a:t>korzystające z </a:t>
            </a:r>
            <a:r>
              <a:rPr lang="pl-PL" dirty="0" smtClean="0">
                <a:latin typeface="Calibri" panose="020F0502020204030204" pitchFamily="34" charset="0"/>
              </a:rPr>
              <a:t>Programu Operacyjnego Pomoc Żywnościowa.</a:t>
            </a:r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97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7489</TotalTime>
  <Words>1842</Words>
  <Application>Microsoft Office PowerPoint</Application>
  <PresentationFormat>Pokaz na ekranie (4:3)</PresentationFormat>
  <Paragraphs>265</Paragraphs>
  <Slides>30</Slides>
  <Notes>11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7" baseType="lpstr">
      <vt:lpstr>Arial</vt:lpstr>
      <vt:lpstr>Arial Black</vt:lpstr>
      <vt:lpstr>Calibri</vt:lpstr>
      <vt:lpstr>Mongolian Baiti</vt:lpstr>
      <vt:lpstr>Times New Roman</vt:lpstr>
      <vt:lpstr>Wingdings</vt:lpstr>
      <vt:lpstr>Projekt domyślny</vt:lpstr>
      <vt:lpstr>SPECYFIKA I CEL PROJEKTÓW REALIZOWANYCH   W RAMACH PODDZIAŁANIA 6.1.2.  RPO WP 2014-2020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EFEKTYWNOŚĆ  SPOŁECZNO - ZATRUDNIENIOWA  W PROJEKTACH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WSKAŹNIKI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UMWP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72 dpi</dc:title>
  <dc:creator>Stawiński Arkadiusz</dc:creator>
  <cp:lastModifiedBy>Górna Anna</cp:lastModifiedBy>
  <cp:revision>699</cp:revision>
  <cp:lastPrinted>2015-10-19T08:11:44Z</cp:lastPrinted>
  <dcterms:created xsi:type="dcterms:W3CDTF">2008-01-08T07:52:50Z</dcterms:created>
  <dcterms:modified xsi:type="dcterms:W3CDTF">2016-05-23T06:44:08Z</dcterms:modified>
</cp:coreProperties>
</file>